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8" r:id="rId4"/>
    <p:sldId id="279" r:id="rId5"/>
    <p:sldId id="258" r:id="rId6"/>
    <p:sldId id="280" r:id="rId7"/>
    <p:sldId id="272" r:id="rId8"/>
    <p:sldId id="273" r:id="rId9"/>
    <p:sldId id="259" r:id="rId10"/>
    <p:sldId id="260" r:id="rId11"/>
    <p:sldId id="265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DEC"/>
    <a:srgbClr val="33CCCC"/>
    <a:srgbClr val="FFCCCC"/>
    <a:srgbClr val="FF7C80"/>
    <a:srgbClr val="011E41"/>
    <a:srgbClr val="91E5E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EBCE-C19C-4E78-AB7B-73A68429A610}" type="datetimeFigureOut">
              <a:rPr lang="en-SG" smtClean="0"/>
              <a:t>18/1/2024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BECC5-0E82-4A21-96E3-37C8033226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184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399B-33B1-D631-E428-6C35560CE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7ECC5-BD92-DA7D-2B6B-79006570B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BD4FE-97C2-9D0D-5DAD-96E44033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00E-AB7A-493C-A55B-8DDF2B45320F}" type="datetime1">
              <a:rPr lang="en-SG" smtClean="0"/>
              <a:t>18/1/2024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BE51-9756-E788-AA0D-B3BC82F2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E85B-54AC-74F2-6577-12B893B2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399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EA86-F339-9338-2D1F-537ABB14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3AD99-D544-A85D-58C5-CE2DECCB9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BCBE8-8BA2-6141-0D2D-4CFBD91F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D5B7-769A-46E7-88FE-2FC1E8A46329}" type="datetime1">
              <a:rPr lang="en-SG" smtClean="0"/>
              <a:t>18/1/2024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F101-1B40-E567-55B4-6570C506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C5002-23DA-1F74-8B70-AC42B189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108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8A91A-754F-80A8-D89D-79381283E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8163A-A3B5-FE22-CAA9-B6ECFB9F8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56B2D-7605-A6BF-07A9-62D1D730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AB35-F3B5-4993-B213-A6BBC37CF6A1}" type="datetime1">
              <a:rPr lang="en-SG" smtClean="0"/>
              <a:t>18/1/2024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4654-1381-53B9-1375-6E7CAADF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3833-C0D2-F2DC-40A8-DFEE25C2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15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FA1A-EE47-8E91-6302-5A6789E3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6987-D0C4-8CCE-3AC8-D5197DCFE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67CCC-FFDE-E594-7E18-AAB872EF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39A9-1F03-4B89-A499-2A7A8A63A133}" type="datetime1">
              <a:rPr lang="en-SG" smtClean="0"/>
              <a:t>18/1/2024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25BAF-29AE-523E-BBA8-38E1EEFA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7F148-0CE5-191F-1CC7-A9C90EF3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302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B854-4B0E-66B0-2140-460C4D83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9460F-50B1-F111-61F5-3D5A45A91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CCA67-FEEB-A669-7659-D3DE9C7C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D556-79AD-4603-BB96-61B472E1530F}" type="datetime1">
              <a:rPr lang="en-SG" smtClean="0"/>
              <a:t>18/1/2024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CA25-5323-5D4A-C9FD-2A0A6802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0C1ED-951D-98BE-0E22-AECD279D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559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1B36-5380-55CB-4A19-E8BC713D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635F-3A51-764D-59C3-C8DE18BE1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0F95B-4E42-E1B3-B031-B0718D6B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D0BF1-AFBA-C4B4-4DED-29D10009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E280-58FE-4E4B-9095-611C23F92ECC}" type="datetime1">
              <a:rPr lang="en-SG" smtClean="0"/>
              <a:t>18/1/2024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9B8EA-5BCA-2BCB-7942-315038C4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8D18E-40F3-9922-44F9-9DEA00E4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529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DCBB-C8B4-5D5A-23A0-6295059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54296-D7C2-2B80-7905-C22981A16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B422D-533C-5194-D9B1-2B84B7B30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FF466-B964-0931-A952-22E45AE01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68085-0BD0-18A8-0BCE-0A38D53BE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199F8-6833-72A9-E295-58A8826F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AC16-B1E8-4D93-B88D-DB4B4CF1F736}" type="datetime1">
              <a:rPr lang="en-SG" smtClean="0"/>
              <a:t>18/1/2024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4E112-7270-D507-D828-E1EC7B7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51FD3-5F71-D1E1-8A9E-89D629C0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080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8C64-5FF6-FA67-EFFB-28A30669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3523F-B9B3-428C-D47B-E2E9F532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61A-2E4E-4091-BEB9-2E8C3277FE03}" type="datetime1">
              <a:rPr lang="en-SG" smtClean="0"/>
              <a:t>18/1/2024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ED2AA-5012-B7BB-B695-F61C11EE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EF161-7C05-C0E0-9F27-B8D298D1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257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B029D-B27E-FA86-D934-E2F7C255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137B-A584-487B-9A15-F3BE9EE2E190}" type="datetime1">
              <a:rPr lang="en-SG" smtClean="0"/>
              <a:t>18/1/2024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59868-2111-EB4E-7B15-B89DE4CA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AD5F5-B59F-D0B2-F023-4B765BE7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65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C65E-1DF7-895A-BC39-AB1D0B8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CC3CF-4185-D31A-018F-CF0D151F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82BC3-7B4C-6EB4-A4AD-EE69E1831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2C67-0CA9-85C4-0F3F-6E04695A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356-46CF-4CDA-9A30-3B01C6D19129}" type="datetime1">
              <a:rPr lang="en-SG" smtClean="0"/>
              <a:t>18/1/2024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73D9-48ED-2AC5-C4AB-24E2ED20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C6F3F-DD58-7B19-4955-4DD77E88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848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2675-437D-2E0A-0035-5EB4C5A1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CAAB9-DC58-D66A-E644-AF13DBFA0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EC11A-1D41-DF42-9DAE-4BB5E0128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CB45A-1E72-0FEE-9B9D-8F84382A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04F0-BB9C-4644-A4EB-5088D24DC400}" type="datetime1">
              <a:rPr lang="en-SG" smtClean="0"/>
              <a:t>18/1/2024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CE97B-FE97-274D-6E2F-29F898C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D050C-9B84-376C-5224-CC66770D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514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4763C-43A5-FE6D-58E0-B54D9F11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E2E0A-4677-818C-813A-7DEC85920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53C3C-7A61-88C3-9042-0CF4241A2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0F9CC-2121-4CC0-A40A-364F00669BBE}" type="datetime1">
              <a:rPr lang="en-SG" smtClean="0"/>
              <a:t>18/1/2024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4CAC-EB01-4F3B-8E41-07CEFD542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FD37C-57D3-C876-09D8-291378DC7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3B5-49C0-48EE-87F6-742257CCDE1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67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.sv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sv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svg"/><Relationship Id="rId10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Preventive Drug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SG" dirty="0">
                <a:latin typeface="Calibri Light" panose="020F0302020204030204" pitchFamily="34" charset="0"/>
                <a:cs typeface="Calibri Light" panose="020F0302020204030204" pitchFamily="34" charset="0"/>
              </a:rPr>
              <a:t>The Essentials to Help You Champion a Drug-Free Singapore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04490-A954-A570-55F5-62487385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21846" y="5148072"/>
            <a:ext cx="5467345" cy="27405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027B9D-1D44-2FCE-D83D-F46AF1B2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632012" y="-1255980"/>
            <a:ext cx="2909455" cy="323722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2BE7-EF87-2D6C-9265-104EDE27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</a:t>
            </a:fld>
            <a:endParaRPr lang="en-S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533C3-421E-5D2E-F17F-5B4E13FD5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7066" y="526126"/>
            <a:ext cx="873468" cy="11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>
            <a:extLst>
              <a:ext uri="{FF2B5EF4-FFF2-40B4-BE49-F238E27FC236}">
                <a16:creationId xmlns:a16="http://schemas.microsoft.com/office/drawing/2014/main" id="{F331EB9E-5D34-7EE5-9552-EA6EA40BDF2E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6F31AF3-CBA1-E16B-1FE9-025D1E53DF25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F2C89C0D-B867-2691-3F91-AEB0541A1AA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PATHWAYS OF RECOVERY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5199164-E005-7879-55C8-79CDD904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10</a:t>
            </a:fld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27438-E504-E08D-FCEF-AF6DEE322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80" y="1962984"/>
            <a:ext cx="6666665" cy="2803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D59346-E59A-83B4-DFDA-5756AA45C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967" y="1987780"/>
            <a:ext cx="5066474" cy="28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5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431783A4-7D7C-9F5D-37C0-D3CD195C6742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7A744FF-BE95-A099-D074-89F2B7424B28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B6898D45-6F31-5503-C8F5-E9CFF04A102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COMMONLY ABUSED DRUGS </a:t>
            </a:r>
            <a:br>
              <a:rPr lang="en-SG" dirty="0">
                <a:latin typeface="Franklin Gothic Medium" panose="020B0603020102020204" pitchFamily="34" charset="0"/>
              </a:rPr>
            </a:br>
            <a:r>
              <a:rPr lang="en-SG" dirty="0">
                <a:latin typeface="Franklin Gothic Medium" panose="020B0603020102020204" pitchFamily="34" charset="0"/>
              </a:rPr>
              <a:t>AND THEIR EFFECTS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2510A5-EB8A-0CF1-19E2-8520D5AC559E}"/>
              </a:ext>
            </a:extLst>
          </p:cNvPr>
          <p:cNvSpPr/>
          <p:nvPr/>
        </p:nvSpPr>
        <p:spPr>
          <a:xfrm>
            <a:off x="890657" y="2904774"/>
            <a:ext cx="3455312" cy="785835"/>
          </a:xfrm>
          <a:custGeom>
            <a:avLst/>
            <a:gdLst>
              <a:gd name="connsiteX0" fmla="*/ 0 w 2770707"/>
              <a:gd name="connsiteY0" fmla="*/ 0 h 1108282"/>
              <a:gd name="connsiteX1" fmla="*/ 2770707 w 2770707"/>
              <a:gd name="connsiteY1" fmla="*/ 0 h 1108282"/>
              <a:gd name="connsiteX2" fmla="*/ 2770707 w 2770707"/>
              <a:gd name="connsiteY2" fmla="*/ 1108282 h 1108282"/>
              <a:gd name="connsiteX3" fmla="*/ 0 w 2770707"/>
              <a:gd name="connsiteY3" fmla="*/ 1108282 h 1108282"/>
              <a:gd name="connsiteX4" fmla="*/ 0 w 2770707"/>
              <a:gd name="connsiteY4" fmla="*/ 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108282">
                <a:moveTo>
                  <a:pt x="0" y="0"/>
                </a:moveTo>
                <a:lnTo>
                  <a:pt x="2770707" y="0"/>
                </a:lnTo>
                <a:lnTo>
                  <a:pt x="2770707" y="1108282"/>
                </a:lnTo>
                <a:lnTo>
                  <a:pt x="0" y="11082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20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Methamphetamine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711F8C-186F-0647-53DA-98021C652738}"/>
              </a:ext>
            </a:extLst>
          </p:cNvPr>
          <p:cNvSpPr/>
          <p:nvPr/>
        </p:nvSpPr>
        <p:spPr>
          <a:xfrm>
            <a:off x="890657" y="3692155"/>
            <a:ext cx="3455312" cy="2529470"/>
          </a:xfrm>
          <a:custGeom>
            <a:avLst/>
            <a:gdLst>
              <a:gd name="connsiteX0" fmla="*/ 0 w 2770707"/>
              <a:gd name="connsiteY0" fmla="*/ 0 h 1888560"/>
              <a:gd name="connsiteX1" fmla="*/ 2770707 w 2770707"/>
              <a:gd name="connsiteY1" fmla="*/ 0 h 1888560"/>
              <a:gd name="connsiteX2" fmla="*/ 2770707 w 2770707"/>
              <a:gd name="connsiteY2" fmla="*/ 1888560 h 1888560"/>
              <a:gd name="connsiteX3" fmla="*/ 0 w 2770707"/>
              <a:gd name="connsiteY3" fmla="*/ 1888560 h 1888560"/>
              <a:gd name="connsiteX4" fmla="*/ 0 w 2770707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888560">
                <a:moveTo>
                  <a:pt x="0" y="0"/>
                </a:moveTo>
                <a:lnTo>
                  <a:pt x="2770707" y="0"/>
                </a:lnTo>
                <a:lnTo>
                  <a:pt x="2770707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Usually a </a:t>
            </a:r>
            <a:r>
              <a:rPr lang="en-US" sz="1400" kern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colourless</a:t>
            </a:r>
            <a:r>
              <a: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1400" kern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odourless</a:t>
            </a:r>
            <a:r>
              <a: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crystal that resembles glass fragments </a:t>
            </a: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or shiny white "rocks"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Also comes in tablet form</a:t>
            </a:r>
            <a:endParaRPr lang="en-SG" sz="1400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A3602D57-7260-7D07-01B6-8A5352C5A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988" y="4667086"/>
            <a:ext cx="335577" cy="3144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A30707-E8A0-0D12-EA85-F86B621027D1}"/>
              </a:ext>
            </a:extLst>
          </p:cNvPr>
          <p:cNvSpPr txBox="1"/>
          <p:nvPr/>
        </p:nvSpPr>
        <p:spPr>
          <a:xfrm>
            <a:off x="1542789" y="3426430"/>
            <a:ext cx="2263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a.k.a. Ice, Glass, Speed, </a:t>
            </a:r>
            <a:r>
              <a:rPr lang="en-SG" sz="1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Ya</a:t>
            </a:r>
            <a:r>
              <a:rPr lang="en-SG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Ba, Shabu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54FE7ED-14EC-CD90-F500-14AD2D82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11</a:t>
            </a:fld>
            <a:endParaRPr lang="en-S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A49B98-74B5-BA17-4278-022261A609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5"/>
          <a:stretch/>
        </p:blipFill>
        <p:spPr>
          <a:xfrm>
            <a:off x="1542788" y="1712237"/>
            <a:ext cx="2038611" cy="139628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F73EEEF-AED2-EC99-6B14-5630469691C3}"/>
              </a:ext>
            </a:extLst>
          </p:cNvPr>
          <p:cNvSpPr txBox="1"/>
          <p:nvPr/>
        </p:nvSpPr>
        <p:spPr>
          <a:xfrm>
            <a:off x="1281033" y="4584330"/>
            <a:ext cx="32293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Fits, stroke and death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Damage to heart and nerves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Liver and kidney diseases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Abnormal behaviour with mood swings, confusion, delusion and hallucination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SG" sz="1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Anxiety and irritability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5E40B20-5D96-F20E-BCE2-8D279FF4C9A7}"/>
              </a:ext>
            </a:extLst>
          </p:cNvPr>
          <p:cNvSpPr/>
          <p:nvPr/>
        </p:nvSpPr>
        <p:spPr>
          <a:xfrm>
            <a:off x="4525998" y="2902205"/>
            <a:ext cx="3455312" cy="785835"/>
          </a:xfrm>
          <a:custGeom>
            <a:avLst/>
            <a:gdLst>
              <a:gd name="connsiteX0" fmla="*/ 0 w 2770707"/>
              <a:gd name="connsiteY0" fmla="*/ 0 h 1108282"/>
              <a:gd name="connsiteX1" fmla="*/ 2770707 w 2770707"/>
              <a:gd name="connsiteY1" fmla="*/ 0 h 1108282"/>
              <a:gd name="connsiteX2" fmla="*/ 2770707 w 2770707"/>
              <a:gd name="connsiteY2" fmla="*/ 1108282 h 1108282"/>
              <a:gd name="connsiteX3" fmla="*/ 0 w 2770707"/>
              <a:gd name="connsiteY3" fmla="*/ 1108282 h 1108282"/>
              <a:gd name="connsiteX4" fmla="*/ 0 w 2770707"/>
              <a:gd name="connsiteY4" fmla="*/ 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108282">
                <a:moveTo>
                  <a:pt x="0" y="0"/>
                </a:moveTo>
                <a:lnTo>
                  <a:pt x="2770707" y="0"/>
                </a:lnTo>
                <a:lnTo>
                  <a:pt x="2770707" y="1108282"/>
                </a:lnTo>
                <a:lnTo>
                  <a:pt x="0" y="1108282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20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Cannabis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57145D5-333C-0054-45F2-AFEB28861980}"/>
              </a:ext>
            </a:extLst>
          </p:cNvPr>
          <p:cNvSpPr/>
          <p:nvPr/>
        </p:nvSpPr>
        <p:spPr>
          <a:xfrm>
            <a:off x="4525998" y="3692155"/>
            <a:ext cx="3455312" cy="2529470"/>
          </a:xfrm>
          <a:custGeom>
            <a:avLst/>
            <a:gdLst>
              <a:gd name="connsiteX0" fmla="*/ 0 w 2770707"/>
              <a:gd name="connsiteY0" fmla="*/ 0 h 1888560"/>
              <a:gd name="connsiteX1" fmla="*/ 2770707 w 2770707"/>
              <a:gd name="connsiteY1" fmla="*/ 0 h 1888560"/>
              <a:gd name="connsiteX2" fmla="*/ 2770707 w 2770707"/>
              <a:gd name="connsiteY2" fmla="*/ 1888560 h 1888560"/>
              <a:gd name="connsiteX3" fmla="*/ 0 w 2770707"/>
              <a:gd name="connsiteY3" fmla="*/ 1888560 h 1888560"/>
              <a:gd name="connsiteX4" fmla="*/ 0 w 2770707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888560">
                <a:moveTo>
                  <a:pt x="0" y="0"/>
                </a:moveTo>
                <a:lnTo>
                  <a:pt x="2770707" y="0"/>
                </a:lnTo>
                <a:lnTo>
                  <a:pt x="2770707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rgbClr val="FFCCCC">
              <a:alpha val="90000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231F20"/>
                </a:solidFill>
                <a:latin typeface="Inter-Regular"/>
              </a:rPr>
              <a:t>Resembles dried herbs or tea leaves. Can be hidden in food products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231F20"/>
                </a:solidFill>
                <a:latin typeface="Inter-Regular"/>
              </a:rPr>
              <a:t>Contains tetrahydrocannabinol, a chemical that affects one’s mood and the way one sees and hears things</a:t>
            </a:r>
            <a:endParaRPr lang="en-SG" sz="1100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B28F7-7D97-0539-7176-613B39803980}"/>
              </a:ext>
            </a:extLst>
          </p:cNvPr>
          <p:cNvSpPr txBox="1"/>
          <p:nvPr/>
        </p:nvSpPr>
        <p:spPr>
          <a:xfrm>
            <a:off x="4716696" y="3409470"/>
            <a:ext cx="66319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SG" sz="1100" b="0" i="1" u="none" strike="noStrike" baseline="0" dirty="0" err="1">
                <a:solidFill>
                  <a:srgbClr val="231F20"/>
                </a:solidFill>
                <a:latin typeface="Inter-Regular"/>
              </a:rPr>
              <a:t>a.k.a</a:t>
            </a:r>
            <a:r>
              <a:rPr lang="en-SG" sz="1100" b="0" i="1" u="none" strike="noStrike" baseline="0" dirty="0">
                <a:solidFill>
                  <a:srgbClr val="231F20"/>
                </a:solidFill>
                <a:latin typeface="Inter-Regular"/>
              </a:rPr>
              <a:t> Marijuana, </a:t>
            </a:r>
            <a:r>
              <a:rPr lang="en-SG" sz="1100" i="1" dirty="0">
                <a:solidFill>
                  <a:srgbClr val="231F20"/>
                </a:solidFill>
                <a:latin typeface="Inter-Regular"/>
              </a:rPr>
              <a:t>Weed, </a:t>
            </a:r>
            <a:r>
              <a:rPr lang="en-SG" sz="1100" b="0" i="1" u="none" strike="noStrike" baseline="0" dirty="0">
                <a:solidFill>
                  <a:srgbClr val="231F20"/>
                </a:solidFill>
                <a:latin typeface="Inter-Regular"/>
              </a:rPr>
              <a:t>Grass, Joints, Ganja, Hashish</a:t>
            </a:r>
          </a:p>
          <a:p>
            <a:pPr algn="l"/>
            <a:endParaRPr lang="en-SG" sz="1100" i="1" dirty="0"/>
          </a:p>
        </p:txBody>
      </p:sp>
      <p:pic>
        <p:nvPicPr>
          <p:cNvPr id="32" name="Picture 13">
            <a:extLst>
              <a:ext uri="{FF2B5EF4-FFF2-40B4-BE49-F238E27FC236}">
                <a16:creationId xmlns:a16="http://schemas.microsoft.com/office/drawing/2014/main" id="{307E186D-A608-7D3A-9C44-27DF25CD4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48150" y="4898739"/>
            <a:ext cx="335577" cy="3144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4A384F6-1DA5-952A-834A-787DF8E432F6}"/>
              </a:ext>
            </a:extLst>
          </p:cNvPr>
          <p:cNvSpPr txBox="1"/>
          <p:nvPr/>
        </p:nvSpPr>
        <p:spPr>
          <a:xfrm>
            <a:off x="4941912" y="4836630"/>
            <a:ext cx="29691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Inability to concentrate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Distorted thinking and perception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Slow reaction, poor balance and co-ordination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Extreme anxiety, depression, confusion and paranoia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3371996-74C8-E296-64F3-702E3983F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370" y="1712237"/>
            <a:ext cx="2220897" cy="1415176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E589B8C-64B4-B996-4A95-9F90E33C7455}"/>
              </a:ext>
            </a:extLst>
          </p:cNvPr>
          <p:cNvSpPr/>
          <p:nvPr/>
        </p:nvSpPr>
        <p:spPr>
          <a:xfrm>
            <a:off x="8166242" y="2889224"/>
            <a:ext cx="3455312" cy="785835"/>
          </a:xfrm>
          <a:custGeom>
            <a:avLst/>
            <a:gdLst>
              <a:gd name="connsiteX0" fmla="*/ 0 w 2770707"/>
              <a:gd name="connsiteY0" fmla="*/ 0 h 1108282"/>
              <a:gd name="connsiteX1" fmla="*/ 2770707 w 2770707"/>
              <a:gd name="connsiteY1" fmla="*/ 0 h 1108282"/>
              <a:gd name="connsiteX2" fmla="*/ 2770707 w 2770707"/>
              <a:gd name="connsiteY2" fmla="*/ 1108282 h 1108282"/>
              <a:gd name="connsiteX3" fmla="*/ 0 w 2770707"/>
              <a:gd name="connsiteY3" fmla="*/ 1108282 h 1108282"/>
              <a:gd name="connsiteX4" fmla="*/ 0 w 2770707"/>
              <a:gd name="connsiteY4" fmla="*/ 0 h 110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108282">
                <a:moveTo>
                  <a:pt x="0" y="0"/>
                </a:moveTo>
                <a:lnTo>
                  <a:pt x="2770707" y="0"/>
                </a:lnTo>
                <a:lnTo>
                  <a:pt x="2770707" y="1108282"/>
                </a:lnTo>
                <a:lnTo>
                  <a:pt x="0" y="1108282"/>
                </a:lnTo>
                <a:lnTo>
                  <a:pt x="0" y="0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2000" b="1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Psychoactive Substances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A771EBC-6BFE-8B8B-F3F0-5415C15C60C7}"/>
              </a:ext>
            </a:extLst>
          </p:cNvPr>
          <p:cNvSpPr/>
          <p:nvPr/>
        </p:nvSpPr>
        <p:spPr>
          <a:xfrm>
            <a:off x="8161339" y="3690609"/>
            <a:ext cx="3455312" cy="2529470"/>
          </a:xfrm>
          <a:custGeom>
            <a:avLst/>
            <a:gdLst>
              <a:gd name="connsiteX0" fmla="*/ 0 w 2770707"/>
              <a:gd name="connsiteY0" fmla="*/ 0 h 1888560"/>
              <a:gd name="connsiteX1" fmla="*/ 2770707 w 2770707"/>
              <a:gd name="connsiteY1" fmla="*/ 0 h 1888560"/>
              <a:gd name="connsiteX2" fmla="*/ 2770707 w 2770707"/>
              <a:gd name="connsiteY2" fmla="*/ 1888560 h 1888560"/>
              <a:gd name="connsiteX3" fmla="*/ 0 w 2770707"/>
              <a:gd name="connsiteY3" fmla="*/ 1888560 h 1888560"/>
              <a:gd name="connsiteX4" fmla="*/ 0 w 2770707"/>
              <a:gd name="connsiteY4" fmla="*/ 0 h 188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07" h="1888560">
                <a:moveTo>
                  <a:pt x="0" y="0"/>
                </a:moveTo>
                <a:lnTo>
                  <a:pt x="2770707" y="0"/>
                </a:lnTo>
                <a:lnTo>
                  <a:pt x="2770707" y="1888560"/>
                </a:lnTo>
                <a:lnTo>
                  <a:pt x="0" y="1888560"/>
                </a:lnTo>
                <a:lnTo>
                  <a:pt x="0" y="0"/>
                </a:lnTo>
                <a:close/>
              </a:path>
            </a:pathLst>
          </a:custGeom>
          <a:solidFill>
            <a:srgbClr val="B1EDEC">
              <a:alpha val="90000"/>
            </a:srgb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231F20"/>
                </a:solidFill>
                <a:latin typeface="Inter-Regular"/>
              </a:rPr>
              <a:t>Substances that mimic the effects of controlled drugs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231F20"/>
                </a:solidFill>
                <a:latin typeface="Inter-Regular"/>
              </a:rPr>
              <a:t>Have unknown, dangerous toxicology effects and are as addictive and </a:t>
            </a:r>
            <a:r>
              <a:rPr lang="en-SG" sz="1400" b="0" i="0" u="none" strike="noStrike" baseline="0" dirty="0">
                <a:solidFill>
                  <a:srgbClr val="231F20"/>
                </a:solidFill>
                <a:latin typeface="Inter-Regular"/>
              </a:rPr>
              <a:t>harmful as controlled drugs</a:t>
            </a:r>
            <a:endParaRPr lang="en-SG" sz="1000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DA4771-E33C-50F9-8368-5928BF766D4C}"/>
              </a:ext>
            </a:extLst>
          </p:cNvPr>
          <p:cNvSpPr txBox="1"/>
          <p:nvPr/>
        </p:nvSpPr>
        <p:spPr>
          <a:xfrm>
            <a:off x="8203058" y="3392040"/>
            <a:ext cx="66319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1" u="none" strike="noStrike" baseline="0" dirty="0" err="1">
                <a:solidFill>
                  <a:srgbClr val="231F20"/>
                </a:solidFill>
                <a:latin typeface="Inter-Regular"/>
              </a:rPr>
              <a:t>a.k.a</a:t>
            </a:r>
            <a:r>
              <a:rPr lang="en-US" sz="1100" b="0" i="1" u="none" strike="noStrike" baseline="0" dirty="0">
                <a:solidFill>
                  <a:srgbClr val="231F20"/>
                </a:solidFill>
                <a:latin typeface="Inter-Regular"/>
              </a:rPr>
              <a:t> Spice, K2, Bath Salts, </a:t>
            </a:r>
            <a:r>
              <a:rPr lang="en-US" sz="1100" b="0" i="1" u="none" strike="noStrike" baseline="0" dirty="0" err="1">
                <a:solidFill>
                  <a:srgbClr val="231F20"/>
                </a:solidFill>
                <a:latin typeface="Inter-Regular"/>
              </a:rPr>
              <a:t>Kronic</a:t>
            </a:r>
            <a:r>
              <a:rPr lang="en-US" sz="1100" b="0" i="1" u="none" strike="noStrike" baseline="0" dirty="0">
                <a:solidFill>
                  <a:srgbClr val="231F20"/>
                </a:solidFill>
                <a:latin typeface="Inter-Regular"/>
              </a:rPr>
              <a:t>, </a:t>
            </a:r>
            <a:r>
              <a:rPr lang="en-SG" sz="1100" b="0" i="1" u="none" strike="noStrike" baseline="0" dirty="0">
                <a:solidFill>
                  <a:srgbClr val="231F20"/>
                </a:solidFill>
                <a:latin typeface="Inter-Regular"/>
              </a:rPr>
              <a:t>and Bromo-Dragonfly</a:t>
            </a:r>
            <a:endParaRPr lang="en-SG" sz="1100" i="1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7E64366-A2D6-D88C-4FFB-40C9A5AF3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1622004"/>
            <a:ext cx="2283063" cy="147294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EA2EB70-654B-6088-4EDF-2D981F34305C}"/>
              </a:ext>
            </a:extLst>
          </p:cNvPr>
          <p:cNvSpPr txBox="1"/>
          <p:nvPr/>
        </p:nvSpPr>
        <p:spPr>
          <a:xfrm>
            <a:off x="8610600" y="4838826"/>
            <a:ext cx="74179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Severe intoxications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Paranoia and hallucination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Adverse cardiovascular problems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Renal failure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Seizures</a:t>
            </a:r>
          </a:p>
        </p:txBody>
      </p:sp>
      <p:pic>
        <p:nvPicPr>
          <p:cNvPr id="45" name="Picture 13">
            <a:extLst>
              <a:ext uri="{FF2B5EF4-FFF2-40B4-BE49-F238E27FC236}">
                <a16:creationId xmlns:a16="http://schemas.microsoft.com/office/drawing/2014/main" id="{0EB0A47C-E3EF-5393-1338-1B007F0AA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78210" y="4912061"/>
            <a:ext cx="335577" cy="3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8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2B05B39E-5172-05C5-79E8-0488091D3D2E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1A4CCD7-A0DE-CE81-3FEF-2A9310683209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04E2785A-DEC2-B8D4-A09C-C9D589765FF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RESOURCES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5EC9E26F-918F-2BAF-694F-1107B13913CE}"/>
              </a:ext>
            </a:extLst>
          </p:cNvPr>
          <p:cNvGrpSpPr/>
          <p:nvPr/>
        </p:nvGrpSpPr>
        <p:grpSpPr>
          <a:xfrm>
            <a:off x="1199794" y="1732020"/>
            <a:ext cx="2111552" cy="2067508"/>
            <a:chOff x="0" y="0"/>
            <a:chExt cx="2100464" cy="2114740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60C5BBF8-1E2D-BD2C-5D43-55E920DD9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99000"/>
            </a:blip>
            <a:srcRect r="2536" b="15786"/>
            <a:stretch>
              <a:fillRect/>
            </a:stretch>
          </p:blipFill>
          <p:spPr>
            <a:xfrm>
              <a:off x="0" y="0"/>
              <a:ext cx="2100464" cy="1972795"/>
            </a:xfrm>
            <a:prstGeom prst="rect">
              <a:avLst/>
            </a:prstGeom>
          </p:spPr>
        </p:pic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92DAC5D-D89F-5C0A-C488-E8D6C74A1378}"/>
                </a:ext>
              </a:extLst>
            </p:cNvPr>
            <p:cNvSpPr txBox="1"/>
            <p:nvPr/>
          </p:nvSpPr>
          <p:spPr>
            <a:xfrm>
              <a:off x="212551" y="1944220"/>
              <a:ext cx="1701364" cy="170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CNB's website</a:t>
              </a: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4135E717-8064-A3FA-65A1-19F8330EBAF8}"/>
              </a:ext>
            </a:extLst>
          </p:cNvPr>
          <p:cNvGrpSpPr/>
          <p:nvPr/>
        </p:nvGrpSpPr>
        <p:grpSpPr>
          <a:xfrm>
            <a:off x="3593053" y="1682436"/>
            <a:ext cx="2304140" cy="2097065"/>
            <a:chOff x="0" y="0"/>
            <a:chExt cx="2292041" cy="2144973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8AF95C3D-D64F-A8E6-597F-7A5B02CDC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4406"/>
            <a:stretch>
              <a:fillRect/>
            </a:stretch>
          </p:blipFill>
          <p:spPr>
            <a:xfrm>
              <a:off x="71995" y="0"/>
              <a:ext cx="2140340" cy="1991367"/>
            </a:xfrm>
            <a:prstGeom prst="rect">
              <a:avLst/>
            </a:prstGeom>
          </p:spPr>
        </p:pic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322F55B4-376B-4990-68C5-D916CFE7F44A}"/>
                </a:ext>
              </a:extLst>
            </p:cNvPr>
            <p:cNvSpPr txBox="1"/>
            <p:nvPr/>
          </p:nvSpPr>
          <p:spPr>
            <a:xfrm>
              <a:off x="0" y="1974452"/>
              <a:ext cx="2292041" cy="17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Drugs and Inhalants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84CEA5D5-8063-40AD-CF35-265BA9EFC2C4}"/>
              </a:ext>
            </a:extLst>
          </p:cNvPr>
          <p:cNvGrpSpPr/>
          <p:nvPr/>
        </p:nvGrpSpPr>
        <p:grpSpPr>
          <a:xfrm>
            <a:off x="6178900" y="1647376"/>
            <a:ext cx="2304140" cy="2073218"/>
            <a:chOff x="0" y="0"/>
            <a:chExt cx="2292041" cy="2120580"/>
          </a:xfrm>
        </p:grpSpPr>
        <p:pic>
          <p:nvPicPr>
            <p:cNvPr id="61" name="Picture 13">
              <a:extLst>
                <a:ext uri="{FF2B5EF4-FFF2-40B4-BE49-F238E27FC236}">
                  <a16:creationId xmlns:a16="http://schemas.microsoft.com/office/drawing/2014/main" id="{C42746B8-A2FC-A43D-11ED-9B3C47CF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5611"/>
            <a:stretch>
              <a:fillRect/>
            </a:stretch>
          </p:blipFill>
          <p:spPr>
            <a:xfrm>
              <a:off x="89757" y="0"/>
              <a:ext cx="2112528" cy="1937817"/>
            </a:xfrm>
            <a:prstGeom prst="rect">
              <a:avLst/>
            </a:prstGeom>
          </p:spPr>
        </p:pic>
        <p:sp>
          <p:nvSpPr>
            <p:cNvPr id="62" name="TextBox 14">
              <a:extLst>
                <a:ext uri="{FF2B5EF4-FFF2-40B4-BE49-F238E27FC236}">
                  <a16:creationId xmlns:a16="http://schemas.microsoft.com/office/drawing/2014/main" id="{57C922E8-A17C-736A-42B2-561443F1D1A8}"/>
                </a:ext>
              </a:extLst>
            </p:cNvPr>
            <p:cNvSpPr txBox="1"/>
            <p:nvPr/>
          </p:nvSpPr>
          <p:spPr>
            <a:xfrm>
              <a:off x="0" y="1944221"/>
              <a:ext cx="2292041" cy="176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Misuse of Drugs Act 1973</a:t>
              </a:r>
            </a:p>
          </p:txBody>
        </p:sp>
      </p:grpSp>
      <p:pic>
        <p:nvPicPr>
          <p:cNvPr id="63" name="Picture 15">
            <a:extLst>
              <a:ext uri="{FF2B5EF4-FFF2-40B4-BE49-F238E27FC236}">
                <a16:creationId xmlns:a16="http://schemas.microsoft.com/office/drawing/2014/main" id="{B5B8DF00-0DAF-D855-5D3E-0CF091C066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68167" b="51793"/>
          <a:stretch>
            <a:fillRect/>
          </a:stretch>
        </p:blipFill>
        <p:spPr>
          <a:xfrm>
            <a:off x="1175903" y="1561932"/>
            <a:ext cx="1862060" cy="1650024"/>
          </a:xfrm>
          <a:prstGeom prst="rect">
            <a:avLst/>
          </a:prstGeom>
        </p:spPr>
      </p:pic>
      <p:sp>
        <p:nvSpPr>
          <p:cNvPr id="64" name="TextBox 30">
            <a:extLst>
              <a:ext uri="{FF2B5EF4-FFF2-40B4-BE49-F238E27FC236}">
                <a16:creationId xmlns:a16="http://schemas.microsoft.com/office/drawing/2014/main" id="{48DEF7E9-560E-1FFF-FBAB-A1D0336A89E7}"/>
              </a:ext>
            </a:extLst>
          </p:cNvPr>
          <p:cNvSpPr txBox="1"/>
          <p:nvPr/>
        </p:nvSpPr>
        <p:spPr>
          <a:xfrm>
            <a:off x="2861000" y="1503396"/>
            <a:ext cx="306187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6"/>
              </a:lnSpc>
            </a:pPr>
            <a:r>
              <a:rPr lang="en-US" sz="1582" dirty="0">
                <a:solidFill>
                  <a:srgbClr val="595959"/>
                </a:solidFill>
                <a:latin typeface="Modern Love Grunge" panose="04070805081005020601" pitchFamily="82" charset="0"/>
              </a:rPr>
              <a:t>Get drug-related information </a:t>
            </a:r>
          </a:p>
        </p:txBody>
      </p:sp>
      <p:pic>
        <p:nvPicPr>
          <p:cNvPr id="65" name="Picture 16">
            <a:extLst>
              <a:ext uri="{FF2B5EF4-FFF2-40B4-BE49-F238E27FC236}">
                <a16:creationId xmlns:a16="http://schemas.microsoft.com/office/drawing/2014/main" id="{D8A3B579-EB2C-9D03-E6E1-54E4040D2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68167" b="51793"/>
          <a:stretch>
            <a:fillRect/>
          </a:stretch>
        </p:blipFill>
        <p:spPr>
          <a:xfrm>
            <a:off x="2947588" y="4061370"/>
            <a:ext cx="1964992" cy="1741235"/>
          </a:xfrm>
          <a:prstGeom prst="rect">
            <a:avLst/>
          </a:prstGeom>
        </p:spPr>
      </p:pic>
      <p:grpSp>
        <p:nvGrpSpPr>
          <p:cNvPr id="66" name="Group 17">
            <a:extLst>
              <a:ext uri="{FF2B5EF4-FFF2-40B4-BE49-F238E27FC236}">
                <a16:creationId xmlns:a16="http://schemas.microsoft.com/office/drawing/2014/main" id="{4DD7FC60-6CE5-2D8E-DCDD-9CDDFBC99238}"/>
              </a:ext>
            </a:extLst>
          </p:cNvPr>
          <p:cNvGrpSpPr/>
          <p:nvPr/>
        </p:nvGrpSpPr>
        <p:grpSpPr>
          <a:xfrm>
            <a:off x="3061854" y="4200145"/>
            <a:ext cx="2111552" cy="2015390"/>
            <a:chOff x="0" y="0"/>
            <a:chExt cx="2100464" cy="2061432"/>
          </a:xfrm>
        </p:grpSpPr>
        <p:pic>
          <p:nvPicPr>
            <p:cNvPr id="67" name="Picture 18">
              <a:extLst>
                <a:ext uri="{FF2B5EF4-FFF2-40B4-BE49-F238E27FC236}">
                  <a16:creationId xmlns:a16="http://schemas.microsoft.com/office/drawing/2014/main" id="{20E39A42-1927-71CC-171E-2734719C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14650"/>
            <a:stretch>
              <a:fillRect/>
            </a:stretch>
          </p:blipFill>
          <p:spPr>
            <a:xfrm>
              <a:off x="0" y="0"/>
              <a:ext cx="2100464" cy="1948704"/>
            </a:xfrm>
            <a:prstGeom prst="rect">
              <a:avLst/>
            </a:prstGeom>
          </p:spPr>
        </p:pic>
        <p:sp>
          <p:nvSpPr>
            <p:cNvPr id="68" name="TextBox 19">
              <a:extLst>
                <a:ext uri="{FF2B5EF4-FFF2-40B4-BE49-F238E27FC236}">
                  <a16:creationId xmlns:a16="http://schemas.microsoft.com/office/drawing/2014/main" id="{9576A9F2-E51D-0840-2B45-A964DD33F61D}"/>
                </a:ext>
              </a:extLst>
            </p:cNvPr>
            <p:cNvSpPr txBox="1"/>
            <p:nvPr/>
          </p:nvSpPr>
          <p:spPr>
            <a:xfrm>
              <a:off x="199550" y="1890911"/>
              <a:ext cx="1701364" cy="17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CNB's YouTube</a:t>
              </a:r>
            </a:p>
          </p:txBody>
        </p:sp>
      </p:grpSp>
      <p:sp>
        <p:nvSpPr>
          <p:cNvPr id="69" name="TextBox 20">
            <a:extLst>
              <a:ext uri="{FF2B5EF4-FFF2-40B4-BE49-F238E27FC236}">
                <a16:creationId xmlns:a16="http://schemas.microsoft.com/office/drawing/2014/main" id="{4FECCD2A-0DCA-9A02-D64F-2290FC12ADF9}"/>
              </a:ext>
            </a:extLst>
          </p:cNvPr>
          <p:cNvSpPr txBox="1"/>
          <p:nvPr/>
        </p:nvSpPr>
        <p:spPr>
          <a:xfrm>
            <a:off x="4647965" y="3935698"/>
            <a:ext cx="306187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6"/>
              </a:lnSpc>
            </a:pPr>
            <a:r>
              <a:rPr lang="en-US" sz="1582" dirty="0">
                <a:solidFill>
                  <a:srgbClr val="595959"/>
                </a:solidFill>
                <a:latin typeface="Modern Love Grunge" panose="04070805081005020601" pitchFamily="82" charset="0"/>
              </a:rPr>
              <a:t>Watch educational videos here</a:t>
            </a:r>
          </a:p>
        </p:txBody>
      </p:sp>
      <p:sp>
        <p:nvSpPr>
          <p:cNvPr id="72" name="TextBox 23">
            <a:extLst>
              <a:ext uri="{FF2B5EF4-FFF2-40B4-BE49-F238E27FC236}">
                <a16:creationId xmlns:a16="http://schemas.microsoft.com/office/drawing/2014/main" id="{105C212F-26EE-14F6-2957-92D37587BDDA}"/>
              </a:ext>
            </a:extLst>
          </p:cNvPr>
          <p:cNvSpPr txBox="1"/>
          <p:nvPr/>
        </p:nvSpPr>
        <p:spPr>
          <a:xfrm>
            <a:off x="5774871" y="6007013"/>
            <a:ext cx="1710345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1200" i="1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PDE Video: #TheStruggle</a:t>
            </a:r>
          </a:p>
        </p:txBody>
      </p:sp>
      <p:grpSp>
        <p:nvGrpSpPr>
          <p:cNvPr id="73" name="Group 24">
            <a:extLst>
              <a:ext uri="{FF2B5EF4-FFF2-40B4-BE49-F238E27FC236}">
                <a16:creationId xmlns:a16="http://schemas.microsoft.com/office/drawing/2014/main" id="{ECDB7DFA-8DB3-C99D-EA26-58AE9282164C}"/>
              </a:ext>
            </a:extLst>
          </p:cNvPr>
          <p:cNvGrpSpPr/>
          <p:nvPr/>
        </p:nvGrpSpPr>
        <p:grpSpPr>
          <a:xfrm>
            <a:off x="8066133" y="4199590"/>
            <a:ext cx="2073453" cy="2009400"/>
            <a:chOff x="0" y="0"/>
            <a:chExt cx="2062565" cy="2055305"/>
          </a:xfrm>
        </p:grpSpPr>
        <p:pic>
          <p:nvPicPr>
            <p:cNvPr id="74" name="Picture 25">
              <a:extLst>
                <a:ext uri="{FF2B5EF4-FFF2-40B4-BE49-F238E27FC236}">
                  <a16:creationId xmlns:a16="http://schemas.microsoft.com/office/drawing/2014/main" id="{BCB661DE-96F0-2A18-BA5A-C60D2928E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b="13628"/>
            <a:stretch>
              <a:fillRect/>
            </a:stretch>
          </p:blipFill>
          <p:spPr>
            <a:xfrm>
              <a:off x="0" y="0"/>
              <a:ext cx="2062565" cy="1936450"/>
            </a:xfrm>
            <a:prstGeom prst="rect">
              <a:avLst/>
            </a:prstGeom>
          </p:spPr>
        </p:pic>
        <p:sp>
          <p:nvSpPr>
            <p:cNvPr id="75" name="TextBox 26">
              <a:extLst>
                <a:ext uri="{FF2B5EF4-FFF2-40B4-BE49-F238E27FC236}">
                  <a16:creationId xmlns:a16="http://schemas.microsoft.com/office/drawing/2014/main" id="{ED7E8D4A-C095-0C78-C7A8-FDD22DCAD3A8}"/>
                </a:ext>
              </a:extLst>
            </p:cNvPr>
            <p:cNvSpPr txBox="1"/>
            <p:nvPr/>
          </p:nvSpPr>
          <p:spPr>
            <a:xfrm>
              <a:off x="180600" y="1884784"/>
              <a:ext cx="1701364" cy="1705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PDE Video: Last Days</a:t>
              </a:r>
            </a:p>
          </p:txBody>
        </p:sp>
      </p:grp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882E8AD6-FF24-A569-B79A-B3EB1704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12</a:t>
            </a:fld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EA325-4A35-3E60-C610-E0B9953FDB9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1" r="2939" b="5298"/>
          <a:stretch/>
        </p:blipFill>
        <p:spPr>
          <a:xfrm>
            <a:off x="5817066" y="4255802"/>
            <a:ext cx="1710346" cy="16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3B76E8C-02DE-811A-F71A-43881CDE34C1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93860564-1104-B1E2-085D-22F620C6FD1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3EB95D2-C9FA-1BB9-7BA1-03CA19AFDC13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RESOURCES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B7E89F6F-8F11-9810-F73F-BB8F28073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167" b="51793"/>
          <a:stretch>
            <a:fillRect/>
          </a:stretch>
        </p:blipFill>
        <p:spPr>
          <a:xfrm>
            <a:off x="1156019" y="1606550"/>
            <a:ext cx="1977223" cy="1752073"/>
          </a:xfrm>
          <a:prstGeom prst="rect">
            <a:avLst/>
          </a:prstGeom>
        </p:spPr>
      </p:pic>
      <p:sp>
        <p:nvSpPr>
          <p:cNvPr id="15" name="TextBox 31">
            <a:extLst>
              <a:ext uri="{FF2B5EF4-FFF2-40B4-BE49-F238E27FC236}">
                <a16:creationId xmlns:a16="http://schemas.microsoft.com/office/drawing/2014/main" id="{55C5357F-0CB9-07FB-7FC0-4A6C79BC3865}"/>
              </a:ext>
            </a:extLst>
          </p:cNvPr>
          <p:cNvSpPr txBox="1"/>
          <p:nvPr/>
        </p:nvSpPr>
        <p:spPr>
          <a:xfrm>
            <a:off x="1686417" y="1513652"/>
            <a:ext cx="422874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6"/>
              </a:lnSpc>
            </a:pPr>
            <a:r>
              <a:rPr lang="en-US" sz="1582" dirty="0">
                <a:solidFill>
                  <a:srgbClr val="595959"/>
                </a:solidFill>
                <a:latin typeface="Modern Love Grunge" panose="04070805081005020601" pitchFamily="82" charset="0"/>
              </a:rPr>
              <a:t>Learn tips here</a:t>
            </a: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244C81AE-C22D-AA5C-A1A5-497DF69C6080}"/>
              </a:ext>
            </a:extLst>
          </p:cNvPr>
          <p:cNvGrpSpPr/>
          <p:nvPr/>
        </p:nvGrpSpPr>
        <p:grpSpPr>
          <a:xfrm>
            <a:off x="1156267" y="1665686"/>
            <a:ext cx="2241793" cy="2099331"/>
            <a:chOff x="0" y="0"/>
            <a:chExt cx="2100134" cy="2099411"/>
          </a:xfrm>
        </p:grpSpPr>
        <p:pic>
          <p:nvPicPr>
            <p:cNvPr id="17" name="Picture 33">
              <a:extLst>
                <a:ext uri="{FF2B5EF4-FFF2-40B4-BE49-F238E27FC236}">
                  <a16:creationId xmlns:a16="http://schemas.microsoft.com/office/drawing/2014/main" id="{0538F237-CBF2-B704-178C-8D461CE01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1041" b="14480"/>
            <a:stretch>
              <a:fillRect/>
            </a:stretch>
          </p:blipFill>
          <p:spPr>
            <a:xfrm>
              <a:off x="0" y="0"/>
              <a:ext cx="2100134" cy="1972830"/>
            </a:xfrm>
            <a:prstGeom prst="rect">
              <a:avLst/>
            </a:prstGeom>
          </p:spPr>
        </p:pic>
        <p:sp>
          <p:nvSpPr>
            <p:cNvPr id="18" name="TextBox 34">
              <a:extLst>
                <a:ext uri="{FF2B5EF4-FFF2-40B4-BE49-F238E27FC236}">
                  <a16:creationId xmlns:a16="http://schemas.microsoft.com/office/drawing/2014/main" id="{57ECA2C9-BAD0-7419-52A1-EF5F764D419F}"/>
                </a:ext>
              </a:extLst>
            </p:cNvPr>
            <p:cNvSpPr txBox="1"/>
            <p:nvPr/>
          </p:nvSpPr>
          <p:spPr>
            <a:xfrm>
              <a:off x="0" y="1932693"/>
              <a:ext cx="2100134" cy="166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Smart Parenting articles</a:t>
              </a:r>
            </a:p>
          </p:txBody>
        </p:sp>
      </p:grpSp>
      <p:grpSp>
        <p:nvGrpSpPr>
          <p:cNvPr id="19" name="Group 35">
            <a:extLst>
              <a:ext uri="{FF2B5EF4-FFF2-40B4-BE49-F238E27FC236}">
                <a16:creationId xmlns:a16="http://schemas.microsoft.com/office/drawing/2014/main" id="{6BBA6FBF-6AC3-AA7E-6840-63B5E482A98F}"/>
              </a:ext>
            </a:extLst>
          </p:cNvPr>
          <p:cNvGrpSpPr/>
          <p:nvPr/>
        </p:nvGrpSpPr>
        <p:grpSpPr>
          <a:xfrm>
            <a:off x="3808527" y="1705703"/>
            <a:ext cx="2268619" cy="2110894"/>
            <a:chOff x="0" y="0"/>
            <a:chExt cx="2125265" cy="2110973"/>
          </a:xfrm>
        </p:grpSpPr>
        <p:pic>
          <p:nvPicPr>
            <p:cNvPr id="20" name="Picture 36">
              <a:extLst>
                <a:ext uri="{FF2B5EF4-FFF2-40B4-BE49-F238E27FC236}">
                  <a16:creationId xmlns:a16="http://schemas.microsoft.com/office/drawing/2014/main" id="{6407BE96-01F5-611D-3C4A-4A82F0D17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14309"/>
            <a:stretch>
              <a:fillRect/>
            </a:stretch>
          </p:blipFill>
          <p:spPr>
            <a:xfrm>
              <a:off x="0" y="0"/>
              <a:ext cx="2118017" cy="1972830"/>
            </a:xfrm>
            <a:prstGeom prst="rect">
              <a:avLst/>
            </a:prstGeom>
          </p:spPr>
        </p:pic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1959F1B5-CEC6-4E06-FDAE-6208706BB6B8}"/>
                </a:ext>
              </a:extLst>
            </p:cNvPr>
            <p:cNvSpPr txBox="1"/>
            <p:nvPr/>
          </p:nvSpPr>
          <p:spPr>
            <a:xfrm>
              <a:off x="25131" y="1944255"/>
              <a:ext cx="2100134" cy="166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PDE toolkits</a:t>
              </a:r>
            </a:p>
          </p:txBody>
        </p:sp>
      </p:grpSp>
      <p:grpSp>
        <p:nvGrpSpPr>
          <p:cNvPr id="22" name="Group 38">
            <a:extLst>
              <a:ext uri="{FF2B5EF4-FFF2-40B4-BE49-F238E27FC236}">
                <a16:creationId xmlns:a16="http://schemas.microsoft.com/office/drawing/2014/main" id="{4B3A6039-9A9E-EB71-F4B8-B9530908C54D}"/>
              </a:ext>
            </a:extLst>
          </p:cNvPr>
          <p:cNvGrpSpPr/>
          <p:nvPr/>
        </p:nvGrpSpPr>
        <p:grpSpPr>
          <a:xfrm>
            <a:off x="6515258" y="1699077"/>
            <a:ext cx="2256601" cy="2110894"/>
            <a:chOff x="0" y="0"/>
            <a:chExt cx="2114006" cy="2110973"/>
          </a:xfrm>
        </p:grpSpPr>
        <p:pic>
          <p:nvPicPr>
            <p:cNvPr id="23" name="Picture 39">
              <a:extLst>
                <a:ext uri="{FF2B5EF4-FFF2-40B4-BE49-F238E27FC236}">
                  <a16:creationId xmlns:a16="http://schemas.microsoft.com/office/drawing/2014/main" id="{E5738611-231F-CEF8-D897-63F5735DF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14650"/>
            <a:stretch>
              <a:fillRect/>
            </a:stretch>
          </p:blipFill>
          <p:spPr>
            <a:xfrm>
              <a:off x="0" y="0"/>
              <a:ext cx="2114006" cy="1961268"/>
            </a:xfrm>
            <a:prstGeom prst="rect">
              <a:avLst/>
            </a:prstGeom>
          </p:spPr>
        </p:pic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8EA16373-A6CB-0482-FB24-517EC32FE46B}"/>
                </a:ext>
              </a:extLst>
            </p:cNvPr>
            <p:cNvSpPr txBox="1"/>
            <p:nvPr/>
          </p:nvSpPr>
          <p:spPr>
            <a:xfrm>
              <a:off x="6936" y="1944255"/>
              <a:ext cx="2100134" cy="166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PDE message cards</a:t>
              </a:r>
            </a:p>
          </p:txBody>
        </p:sp>
      </p:grpSp>
      <p:grpSp>
        <p:nvGrpSpPr>
          <p:cNvPr id="25" name="Group 41">
            <a:extLst>
              <a:ext uri="{FF2B5EF4-FFF2-40B4-BE49-F238E27FC236}">
                <a16:creationId xmlns:a16="http://schemas.microsoft.com/office/drawing/2014/main" id="{2D9FBD07-F130-7099-DBE5-15F6F70F8D22}"/>
              </a:ext>
            </a:extLst>
          </p:cNvPr>
          <p:cNvGrpSpPr/>
          <p:nvPr/>
        </p:nvGrpSpPr>
        <p:grpSpPr>
          <a:xfrm>
            <a:off x="2625263" y="3845921"/>
            <a:ext cx="2280394" cy="2107399"/>
            <a:chOff x="0" y="0"/>
            <a:chExt cx="2136296" cy="2107479"/>
          </a:xfrm>
        </p:grpSpPr>
        <p:pic>
          <p:nvPicPr>
            <p:cNvPr id="26" name="Picture 42">
              <a:extLst>
                <a:ext uri="{FF2B5EF4-FFF2-40B4-BE49-F238E27FC236}">
                  <a16:creationId xmlns:a16="http://schemas.microsoft.com/office/drawing/2014/main" id="{1420A658-11CB-B068-F93D-3F8B2294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13969"/>
            <a:stretch>
              <a:fillRect/>
            </a:stretch>
          </p:blipFill>
          <p:spPr>
            <a:xfrm>
              <a:off x="0" y="0"/>
              <a:ext cx="2136296" cy="1997764"/>
            </a:xfrm>
            <a:prstGeom prst="rect">
              <a:avLst/>
            </a:prstGeom>
          </p:spPr>
        </p:pic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id="{797E2EBD-C549-455A-0F05-8D667745E7CC}"/>
                </a:ext>
              </a:extLst>
            </p:cNvPr>
            <p:cNvSpPr txBox="1"/>
            <p:nvPr/>
          </p:nvSpPr>
          <p:spPr>
            <a:xfrm>
              <a:off x="7423" y="1940761"/>
              <a:ext cx="2100134" cy="166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 dirty="0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Information booklet on Cannabis</a:t>
              </a:r>
            </a:p>
          </p:txBody>
        </p:sp>
      </p:grpSp>
      <p:grpSp>
        <p:nvGrpSpPr>
          <p:cNvPr id="28" name="Group 44">
            <a:extLst>
              <a:ext uri="{FF2B5EF4-FFF2-40B4-BE49-F238E27FC236}">
                <a16:creationId xmlns:a16="http://schemas.microsoft.com/office/drawing/2014/main" id="{E4060BF2-779A-37FE-8211-3D2DAE04AE7A}"/>
              </a:ext>
            </a:extLst>
          </p:cNvPr>
          <p:cNvGrpSpPr/>
          <p:nvPr/>
        </p:nvGrpSpPr>
        <p:grpSpPr>
          <a:xfrm>
            <a:off x="5309206" y="3857444"/>
            <a:ext cx="2276356" cy="2274113"/>
            <a:chOff x="0" y="0"/>
            <a:chExt cx="2132513" cy="2274199"/>
          </a:xfrm>
        </p:grpSpPr>
        <p:pic>
          <p:nvPicPr>
            <p:cNvPr id="29" name="Picture 45">
              <a:extLst>
                <a:ext uri="{FF2B5EF4-FFF2-40B4-BE49-F238E27FC236}">
                  <a16:creationId xmlns:a16="http://schemas.microsoft.com/office/drawing/2014/main" id="{7B9CA32F-ECDC-7798-022D-DA5D5A39B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b="15161"/>
            <a:stretch>
              <a:fillRect/>
            </a:stretch>
          </p:blipFill>
          <p:spPr>
            <a:xfrm>
              <a:off x="0" y="0"/>
              <a:ext cx="2102570" cy="1938983"/>
            </a:xfrm>
            <a:prstGeom prst="rect">
              <a:avLst/>
            </a:prstGeom>
          </p:spPr>
        </p:pic>
        <p:sp>
          <p:nvSpPr>
            <p:cNvPr id="30" name="TextBox 46">
              <a:extLst>
                <a:ext uri="{FF2B5EF4-FFF2-40B4-BE49-F238E27FC236}">
                  <a16:creationId xmlns:a16="http://schemas.microsoft.com/office/drawing/2014/main" id="{C61DD77B-B34E-4314-E8F0-33A986F39DE0}"/>
                </a:ext>
              </a:extLst>
            </p:cNvPr>
            <p:cNvSpPr txBox="1"/>
            <p:nvPr/>
          </p:nvSpPr>
          <p:spPr>
            <a:xfrm>
              <a:off x="32379" y="1940761"/>
              <a:ext cx="2100134" cy="333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1"/>
                </a:lnSpc>
              </a:pPr>
              <a:r>
                <a:rPr lang="en-US" sz="1200" i="1">
                  <a:solidFill>
                    <a:srgbClr val="25343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Information booklet on New Psychoactive Substances (NPS)</a:t>
              </a:r>
            </a:p>
          </p:txBody>
        </p:sp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578A2FD-2D66-D6FA-6166-910857E8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784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SG" dirty="0">
                <a:latin typeface="Calibri Light" panose="020F0302020204030204" pitchFamily="34" charset="0"/>
                <a:cs typeface="Calibri Light" panose="020F0302020204030204" pitchFamily="34" charset="0"/>
              </a:rPr>
              <a:t>We hope you find this set of resources useful.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SG" dirty="0">
                <a:latin typeface="Calibri Light" panose="020F0302020204030204" pitchFamily="34" charset="0"/>
                <a:cs typeface="Calibri Light" panose="020F0302020204030204" pitchFamily="34" charset="0"/>
              </a:rPr>
              <a:t>Let’s work together towards a drug-free society!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2BE7-EF87-2D6C-9265-104EDE27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14</a:t>
            </a:fld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04490-A954-A570-55F5-62487385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21846" y="5148072"/>
            <a:ext cx="5467345" cy="27405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027B9D-1D44-2FCE-D83D-F46AF1B2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632012" y="-1255980"/>
            <a:ext cx="2909455" cy="32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0BFE4573-80F7-C57F-1590-1AC16979A64E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3A66966-EAA6-5036-227F-6E598A808950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FD1067CB-B497-CA61-3555-18AA5D64A11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SINGAPORE’S DRUG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127"/>
            <a:ext cx="989829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CNB aims to create a drug-free society where our people can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work, live and play safely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strict laws are an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effective deterrent</a:t>
            </a: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ensuring harmful drugs are kept out of easy reach of most people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Drug abuse harms the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abuser</a:t>
            </a: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those around him </a:t>
            </a: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has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larger implications on society. </a:t>
            </a: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It is never a personal choice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Singapore is not immune to external influence and the global movement for drug legalisation/decriminalisation.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We cannot allow drugs to take hold of our society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Thus we need your help to spread the anti-drug message in your circles of influence and get our community to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stay resilient against drug abuse</a:t>
            </a:r>
            <a:endParaRPr lang="en-SG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07B579E-D35D-72CB-90C5-E212207D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49825" y="5122620"/>
            <a:ext cx="5467345" cy="274050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87C9BA6-B41E-D78B-AFF0-0755AEC1D982}"/>
              </a:ext>
            </a:extLst>
          </p:cNvPr>
          <p:cNvSpPr txBox="1">
            <a:spLocks/>
          </p:cNvSpPr>
          <p:nvPr/>
        </p:nvSpPr>
        <p:spPr>
          <a:xfrm>
            <a:off x="838200" y="1307305"/>
            <a:ext cx="7783286" cy="48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Why Singapore is Tough on Drugs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5CDDFB-10F1-E27A-E7FA-10E33688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1331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0BFE4573-80F7-C57F-1590-1AC16979A64E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3A66966-EAA6-5036-227F-6E598A808950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FD1067CB-B497-CA61-3555-18AA5D64A11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THE DRUG SITUATION IN SINGAPORE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874"/>
            <a:ext cx="934349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local situation remains stable currently – </a:t>
            </a:r>
            <a:r>
              <a:rPr lang="en-SG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but we cannot take this for granted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 worrying trend is the increasing cannabis consumption among abusers below the age of 30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 particular, we need to educate and protect our youths, who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Cite stress, curiosity and external influence as common reasons for taking drugs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Have a more permissive attitude toward drugs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more willing to experiment with cannabis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May fall prey to misinformation on the internet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07B579E-D35D-72CB-90C5-E212207D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49825" y="5122620"/>
            <a:ext cx="5467345" cy="274050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5CDDFB-10F1-E27A-E7FA-10E33688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3</a:t>
            </a:fld>
            <a:endParaRPr lang="en-S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0B9B7F-8AF7-64BB-F698-DE9968C078C1}"/>
              </a:ext>
            </a:extLst>
          </p:cNvPr>
          <p:cNvGrpSpPr/>
          <p:nvPr/>
        </p:nvGrpSpPr>
        <p:grpSpPr>
          <a:xfrm>
            <a:off x="7572054" y="3900035"/>
            <a:ext cx="3453748" cy="1727436"/>
            <a:chOff x="7109717" y="3959679"/>
            <a:chExt cx="4306503" cy="23603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FC6F3B-9717-D3DF-F4D9-D0EE7C7CD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4548" y="3959679"/>
              <a:ext cx="2251672" cy="23603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232783-23A7-2343-5956-751734F38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09717" y="3982735"/>
              <a:ext cx="2054831" cy="2337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30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231816-F155-19EA-5378-5219000FEDEC}"/>
              </a:ext>
            </a:extLst>
          </p:cNvPr>
          <p:cNvGrpSpPr/>
          <p:nvPr/>
        </p:nvGrpSpPr>
        <p:grpSpPr>
          <a:xfrm>
            <a:off x="684129" y="4194326"/>
            <a:ext cx="6598035" cy="1055460"/>
            <a:chOff x="-513687" y="115982"/>
            <a:chExt cx="11437033" cy="117233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C730B7-B771-F894-EDB1-B0EF462C1EAC}"/>
                </a:ext>
              </a:extLst>
            </p:cNvPr>
            <p:cNvSpPr/>
            <p:nvPr/>
          </p:nvSpPr>
          <p:spPr>
            <a:xfrm>
              <a:off x="0" y="115982"/>
              <a:ext cx="10032496" cy="1070120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  <a:alpha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0FE2B677-F66D-4190-1661-39E3DBDCC6FF}"/>
                </a:ext>
              </a:extLst>
            </p:cNvPr>
            <p:cNvSpPr txBox="1"/>
            <p:nvPr/>
          </p:nvSpPr>
          <p:spPr>
            <a:xfrm>
              <a:off x="-513687" y="322672"/>
              <a:ext cx="11437033" cy="965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633" tIns="229108" rIns="778633" bIns="99568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SG" sz="1400" i="1" kern="1200" dirty="0">
                  <a:solidFill>
                    <a:srgbClr val="002060"/>
                  </a:solidFill>
                  <a:latin typeface="+mj-lt"/>
                </a:rPr>
                <a:t>If found to be in possession, one shall be liable for </a:t>
              </a:r>
              <a:r>
                <a:rPr lang="en-SG" sz="1400" b="1" i="1" kern="1200" dirty="0">
                  <a:solidFill>
                    <a:srgbClr val="002060"/>
                  </a:solidFill>
                  <a:latin typeface="+mj-lt"/>
                </a:rPr>
                <a:t>imprisonment of up to 10 years</a:t>
              </a:r>
              <a:r>
                <a:rPr lang="en-SG" sz="1400" b="0" i="1" kern="1200" dirty="0">
                  <a:solidFill>
                    <a:srgbClr val="002060"/>
                  </a:solidFill>
                  <a:latin typeface="+mj-lt"/>
                </a:rPr>
                <a:t>, or a </a:t>
              </a:r>
              <a:r>
                <a:rPr lang="en-SG" sz="1400" b="1" i="1" kern="1200" dirty="0">
                  <a:solidFill>
                    <a:srgbClr val="002060"/>
                  </a:solidFill>
                  <a:latin typeface="+mj-lt"/>
                </a:rPr>
                <a:t>fine not exceeding S$20,000</a:t>
              </a:r>
              <a:r>
                <a:rPr lang="en-SG" sz="1400" b="0" i="1" kern="1200" dirty="0">
                  <a:solidFill>
                    <a:srgbClr val="002060"/>
                  </a:solidFill>
                  <a:latin typeface="+mj-lt"/>
                </a:rPr>
                <a:t>, or </a:t>
              </a:r>
              <a:r>
                <a:rPr lang="en-SG" sz="1400" b="1" i="1" kern="1200" dirty="0">
                  <a:solidFill>
                    <a:srgbClr val="002060"/>
                  </a:solidFill>
                  <a:latin typeface="+mj-lt"/>
                </a:rPr>
                <a:t>both</a:t>
              </a:r>
              <a:endParaRPr lang="en-SG" sz="1400" i="1" kern="1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1578C6-83FA-DD47-CC1B-72595231A1FE}"/>
              </a:ext>
            </a:extLst>
          </p:cNvPr>
          <p:cNvSpPr/>
          <p:nvPr/>
        </p:nvSpPr>
        <p:spPr>
          <a:xfrm>
            <a:off x="1415076" y="3868752"/>
            <a:ext cx="3475423" cy="628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07B579E-D35D-72CB-90C5-E212207D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49825" y="5122620"/>
            <a:ext cx="5467345" cy="2740507"/>
          </a:xfrm>
          <a:prstGeom prst="rect">
            <a:avLst/>
          </a:prstGeom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2CEC0592-7015-C94B-3E62-A2FB71901B62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0A5C0D8-3416-4761-0C94-714B730E79A9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E50D1450-A48E-CA39-8A88-6942F1FE395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SINGAPORE’S DRUG LAWS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FF0004-5E5E-9574-CE0B-CA78DDA3B8C4}"/>
              </a:ext>
            </a:extLst>
          </p:cNvPr>
          <p:cNvSpPr txBox="1">
            <a:spLocks/>
          </p:cNvSpPr>
          <p:nvPr/>
        </p:nvSpPr>
        <p:spPr>
          <a:xfrm>
            <a:off x="838200" y="1307305"/>
            <a:ext cx="7783286" cy="48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The Misuse of Drugs Act 1973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B44D-D6D8-261A-96E4-7C05CDE4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5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It is an offence* to: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6B59C6-8F59-2851-38EF-2D95037EEE52}"/>
              </a:ext>
            </a:extLst>
          </p:cNvPr>
          <p:cNvSpPr txBox="1">
            <a:spLocks/>
          </p:cNvSpPr>
          <p:nvPr/>
        </p:nvSpPr>
        <p:spPr>
          <a:xfrm>
            <a:off x="3717520" y="6190398"/>
            <a:ext cx="2828423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SG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*The above list of offences is not exhaustive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ADD3FE-1B26-121D-CB51-FA0C8858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4</a:t>
            </a:fld>
            <a:endParaRPr lang="en-SG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FA58C-8A1D-8F66-630B-D04CE96AEA11}"/>
              </a:ext>
            </a:extLst>
          </p:cNvPr>
          <p:cNvGrpSpPr/>
          <p:nvPr/>
        </p:nvGrpSpPr>
        <p:grpSpPr>
          <a:xfrm>
            <a:off x="654971" y="2691212"/>
            <a:ext cx="6449727" cy="916989"/>
            <a:chOff x="-609685" y="115982"/>
            <a:chExt cx="11251865" cy="11082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528358-0FB2-DD95-2D34-6B19E209451C}"/>
                </a:ext>
              </a:extLst>
            </p:cNvPr>
            <p:cNvSpPr/>
            <p:nvPr/>
          </p:nvSpPr>
          <p:spPr>
            <a:xfrm>
              <a:off x="0" y="115982"/>
              <a:ext cx="10032496" cy="1070120"/>
            </a:xfrm>
            <a:prstGeom prst="roundRect">
              <a:avLst/>
            </a:prstGeom>
            <a:solidFill>
              <a:schemeClr val="lt1">
                <a:hueOff val="0"/>
                <a:satOff val="0"/>
                <a:lumOff val="0"/>
                <a:alpha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2428C28D-1725-BCE9-06A0-7D18E8763555}"/>
                </a:ext>
              </a:extLst>
            </p:cNvPr>
            <p:cNvSpPr txBox="1"/>
            <p:nvPr/>
          </p:nvSpPr>
          <p:spPr>
            <a:xfrm>
              <a:off x="-609685" y="258611"/>
              <a:ext cx="11251865" cy="965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633" tIns="229108" rIns="778633" bIns="99568" numCol="1" spcCol="1270" anchor="t" anchorCtr="0">
              <a:noAutofit/>
            </a:bodyPr>
            <a:lstStyle/>
            <a:p>
              <a:pPr algn="l"/>
              <a:r>
                <a:rPr lang="en-US" sz="1400" b="0" i="1" u="none" strike="noStrike" baseline="0" dirty="0">
                  <a:solidFill>
                    <a:srgbClr val="002060"/>
                  </a:solidFill>
                  <a:latin typeface="+mj-lt"/>
                </a:rPr>
                <a:t>Depending on the drug class and quantity, the penalty ranges from </a:t>
              </a:r>
              <a:r>
                <a:rPr lang="en-US" sz="1400" b="1" i="1" u="none" strike="noStrike" baseline="0" dirty="0">
                  <a:solidFill>
                    <a:srgbClr val="002060"/>
                  </a:solidFill>
                  <a:latin typeface="+mj-lt"/>
                </a:rPr>
                <a:t>imprisonment</a:t>
              </a:r>
              <a:r>
                <a:rPr lang="en-US" sz="1400" b="0" i="1" u="none" strike="noStrike" baseline="0" dirty="0">
                  <a:solidFill>
                    <a:srgbClr val="002060"/>
                  </a:solidFill>
                  <a:latin typeface="+mj-lt"/>
                </a:rPr>
                <a:t> and</a:t>
              </a:r>
              <a:r>
                <a:rPr lang="en-US" sz="1400" b="1" i="1" u="none" strike="noStrike" baseline="0" dirty="0">
                  <a:solidFill>
                    <a:srgbClr val="002060"/>
                  </a:solidFill>
                  <a:latin typeface="+mj-lt"/>
                </a:rPr>
                <a:t> caning </a:t>
              </a:r>
              <a:r>
                <a:rPr lang="en-US" sz="1400" b="0" i="1" u="none" strike="noStrike" baseline="0" dirty="0">
                  <a:solidFill>
                    <a:srgbClr val="002060"/>
                  </a:solidFill>
                  <a:latin typeface="+mj-lt"/>
                </a:rPr>
                <a:t>to </a:t>
              </a:r>
              <a:r>
                <a:rPr lang="en-SG" sz="1400" b="0" i="1" u="none" strike="noStrike" baseline="0" dirty="0">
                  <a:solidFill>
                    <a:srgbClr val="002060"/>
                  </a:solidFill>
                  <a:latin typeface="+mj-lt"/>
                </a:rPr>
                <a:t>the </a:t>
              </a:r>
              <a:r>
                <a:rPr lang="en-SG" sz="1400" b="1" i="1" u="none" strike="noStrike" baseline="0" dirty="0">
                  <a:solidFill>
                    <a:srgbClr val="002060"/>
                  </a:solidFill>
                  <a:latin typeface="+mj-lt"/>
                </a:rPr>
                <a:t>mandatory death penalty</a:t>
              </a:r>
              <a:endParaRPr lang="en-SG" sz="14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8BEC6E3-A6C5-B78A-A98C-EDDD9E9B012D}"/>
              </a:ext>
            </a:extLst>
          </p:cNvPr>
          <p:cNvSpPr/>
          <p:nvPr/>
        </p:nvSpPr>
        <p:spPr>
          <a:xfrm>
            <a:off x="1495643" y="2350013"/>
            <a:ext cx="2862139" cy="628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sp>
        <p:nvSpPr>
          <p:cNvPr id="24" name="Rectangle: Rounded Corners 4">
            <a:extLst>
              <a:ext uri="{FF2B5EF4-FFF2-40B4-BE49-F238E27FC236}">
                <a16:creationId xmlns:a16="http://schemas.microsoft.com/office/drawing/2014/main" id="{84476280-0269-6580-D472-E2475CDECACA}"/>
              </a:ext>
            </a:extLst>
          </p:cNvPr>
          <p:cNvSpPr txBox="1"/>
          <p:nvPr/>
        </p:nvSpPr>
        <p:spPr>
          <a:xfrm>
            <a:off x="1495644" y="2393422"/>
            <a:ext cx="2862138" cy="5672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5443" tIns="0" rIns="265443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SG" sz="1600" b="1" kern="1200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Traffick controlled drugs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8C7C906E-9919-6420-1402-07126706AE09}"/>
              </a:ext>
            </a:extLst>
          </p:cNvPr>
          <p:cNvSpPr txBox="1"/>
          <p:nvPr/>
        </p:nvSpPr>
        <p:spPr>
          <a:xfrm>
            <a:off x="808712" y="3896304"/>
            <a:ext cx="4369275" cy="5672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5443" tIns="0" rIns="265443" bIns="0" numCol="1" spcCol="1270" anchor="ctr" anchorCtr="0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Possess and consume controlled drugs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8DE86-DA0F-1AFB-3C69-CC59359D08E5}"/>
              </a:ext>
            </a:extLst>
          </p:cNvPr>
          <p:cNvGrpSpPr/>
          <p:nvPr/>
        </p:nvGrpSpPr>
        <p:grpSpPr>
          <a:xfrm>
            <a:off x="6545943" y="2664155"/>
            <a:ext cx="4961928" cy="629016"/>
            <a:chOff x="-175896" y="2176206"/>
            <a:chExt cx="7700267" cy="62901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CEC558-14E0-8448-EAD4-283B3433B1D4}"/>
                </a:ext>
              </a:extLst>
            </p:cNvPr>
            <p:cNvSpPr/>
            <p:nvPr/>
          </p:nvSpPr>
          <p:spPr>
            <a:xfrm>
              <a:off x="501624" y="2176206"/>
              <a:ext cx="7022747" cy="6290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C047BD48-3013-2220-87C8-6457C248E368}"/>
                </a:ext>
              </a:extLst>
            </p:cNvPr>
            <p:cNvSpPr txBox="1"/>
            <p:nvPr/>
          </p:nvSpPr>
          <p:spPr>
            <a:xfrm>
              <a:off x="-175896" y="2207764"/>
              <a:ext cx="7700267" cy="567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5443" tIns="0" rIns="265443" bIns="0" numCol="1" spcCol="1270" anchor="ctr" anchorCtr="0">
              <a:noAutofit/>
            </a:bodyPr>
            <a:lstStyle/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SG" sz="16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Consume controlled drugs outside of Singapore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C086BA-77F5-9302-D8D2-DD545DCEE9AF}"/>
              </a:ext>
            </a:extLst>
          </p:cNvPr>
          <p:cNvGrpSpPr/>
          <p:nvPr/>
        </p:nvGrpSpPr>
        <p:grpSpPr>
          <a:xfrm>
            <a:off x="6545943" y="3554244"/>
            <a:ext cx="4961928" cy="629016"/>
            <a:chOff x="-175896" y="2176206"/>
            <a:chExt cx="7700267" cy="62901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04F9687-C2F4-9ABF-8192-D4E15F5EE7F6}"/>
                </a:ext>
              </a:extLst>
            </p:cNvPr>
            <p:cNvSpPr/>
            <p:nvPr/>
          </p:nvSpPr>
          <p:spPr>
            <a:xfrm>
              <a:off x="501624" y="2176206"/>
              <a:ext cx="7022747" cy="6290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06ECE373-C46E-A7EC-7307-5CAD14F62AEE}"/>
                </a:ext>
              </a:extLst>
            </p:cNvPr>
            <p:cNvSpPr txBox="1"/>
            <p:nvPr/>
          </p:nvSpPr>
          <p:spPr>
            <a:xfrm>
              <a:off x="-175896" y="2196802"/>
              <a:ext cx="6961335" cy="567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5443" tIns="0" rIns="265443" bIns="0" numCol="1" spcCol="1270" anchor="ctr" anchorCtr="0">
              <a:noAutofit/>
            </a:bodyPr>
            <a:lstStyle/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SG" sz="16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Possess drug paraphernalia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E603FD-F66E-2FD8-2F51-3FA0C2D79985}"/>
              </a:ext>
            </a:extLst>
          </p:cNvPr>
          <p:cNvGrpSpPr/>
          <p:nvPr/>
        </p:nvGrpSpPr>
        <p:grpSpPr>
          <a:xfrm>
            <a:off x="6545943" y="4460044"/>
            <a:ext cx="4961928" cy="629016"/>
            <a:chOff x="-175896" y="2176206"/>
            <a:chExt cx="7700267" cy="6290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3E09D13-554C-A24C-620B-433B13FD7BF8}"/>
                </a:ext>
              </a:extLst>
            </p:cNvPr>
            <p:cNvSpPr/>
            <p:nvPr/>
          </p:nvSpPr>
          <p:spPr>
            <a:xfrm>
              <a:off x="501624" y="2176206"/>
              <a:ext cx="7022747" cy="6290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DC04D518-C876-0A20-54F3-A43E222A8A28}"/>
                </a:ext>
              </a:extLst>
            </p:cNvPr>
            <p:cNvSpPr txBox="1"/>
            <p:nvPr/>
          </p:nvSpPr>
          <p:spPr>
            <a:xfrm>
              <a:off x="-175896" y="2184449"/>
              <a:ext cx="6961335" cy="567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5443" tIns="0" rIns="265443" bIns="0" numCol="1" spcCol="1270" anchor="ctr" anchorCtr="0">
              <a:noAutofit/>
            </a:bodyPr>
            <a:lstStyle/>
            <a:p>
              <a:pPr lvl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SG" sz="16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Allow and facilitate drug activities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06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007B579E-D35D-72CB-90C5-E212207D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49825" y="5122620"/>
            <a:ext cx="5467345" cy="2740507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66AB0574-6687-8CDB-EF66-12C667631CEA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91EE113-3B15-D502-4DDC-808C3BF7D5D1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C392368E-1A52-9F9F-A46F-377217B03F8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17"/>
            <a:ext cx="9292119" cy="1325563"/>
          </a:xfrm>
        </p:spPr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WHAT IF SINGAPORE LEGALISES DRUGS?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28" y="2588638"/>
            <a:ext cx="4471731" cy="230071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dirty="0">
                <a:latin typeface="+mj-lt"/>
              </a:rPr>
              <a:t>Research has shown that in countries that have legalized drugs, there have been:</a:t>
            </a:r>
          </a:p>
          <a:p>
            <a:pPr algn="l"/>
            <a:r>
              <a:rPr lang="en-US" sz="1800" dirty="0">
                <a:latin typeface="+mj-lt"/>
              </a:rPr>
              <a:t>I</a:t>
            </a:r>
            <a:r>
              <a:rPr lang="en-US" sz="1800" b="0" i="0" u="none" strike="noStrike" baseline="0" dirty="0">
                <a:latin typeface="+mj-lt"/>
              </a:rPr>
              <a:t>ncreased drug abuse with higher frequency and substance potency</a:t>
            </a:r>
          </a:p>
          <a:p>
            <a:pPr algn="l"/>
            <a:r>
              <a:rPr lang="en-US" sz="1800" b="0" i="0" u="none" strike="noStrike" baseline="0" dirty="0">
                <a:latin typeface="+mj-lt"/>
              </a:rPr>
              <a:t>Increased rates of homelessness and other crimes</a:t>
            </a:r>
          </a:p>
          <a:p>
            <a:pPr algn="l"/>
            <a:r>
              <a:rPr lang="en-US" sz="1800" b="0" i="0" u="none" strike="noStrike" baseline="0" dirty="0">
                <a:latin typeface="+mj-lt"/>
              </a:rPr>
              <a:t>Widespread impacts on public health, the rule of law and general </a:t>
            </a:r>
            <a:r>
              <a:rPr lang="en-SG" sz="1800" b="0" i="0" u="none" strike="noStrike" baseline="0" dirty="0">
                <a:latin typeface="+mj-lt"/>
              </a:rPr>
              <a:t>social harm</a:t>
            </a:r>
            <a:endParaRPr lang="en-SG" sz="18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557A2-3EF6-287C-B693-172C2EEE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5</a:t>
            </a:fld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88E3B-68CE-F0A6-21EB-7E145C30DC16}"/>
              </a:ext>
            </a:extLst>
          </p:cNvPr>
          <p:cNvSpPr txBox="1"/>
          <p:nvPr/>
        </p:nvSpPr>
        <p:spPr>
          <a:xfrm>
            <a:off x="8610600" y="2667409"/>
            <a:ext cx="2722372" cy="1569660"/>
          </a:xfrm>
          <a:prstGeom prst="rect">
            <a:avLst/>
          </a:prstGeom>
          <a:noFill/>
          <a:ln>
            <a:solidFill>
              <a:srgbClr val="011E41"/>
            </a:solidFill>
            <a:prstDash val="lgDashDot"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In</a:t>
            </a:r>
            <a:r>
              <a:rPr lang="en-US" sz="1600" i="1" dirty="0">
                <a:latin typeface="Franklin Gothic Book" panose="020B0503020102020204" pitchFamily="34" charset="0"/>
              </a:rPr>
              <a:t> </a:t>
            </a:r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Colorado, it was noted that after recreationa</a:t>
            </a:r>
            <a:r>
              <a:rPr lang="en-US" sz="1600" i="1" dirty="0">
                <a:latin typeface="Franklin Gothic Book" panose="020B0503020102020204" pitchFamily="34" charset="0"/>
              </a:rPr>
              <a:t>l</a:t>
            </a:r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 cannabis was </a:t>
            </a:r>
            <a:r>
              <a:rPr lang="en-US" sz="1600" b="0" i="1" u="none" strike="noStrike" baseline="0" dirty="0" err="1">
                <a:latin typeface="Franklin Gothic Book" panose="020B0503020102020204" pitchFamily="34" charset="0"/>
              </a:rPr>
              <a:t>legalised</a:t>
            </a:r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, traffic deaths where drivers were tested positive for cannabis increased by 138%.</a:t>
            </a:r>
            <a:endParaRPr lang="en-SG" sz="1600" i="1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A334F9-8CFC-2C53-2974-577D87D85B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83" b="16803"/>
          <a:stretch/>
        </p:blipFill>
        <p:spPr>
          <a:xfrm>
            <a:off x="8631428" y="4387009"/>
            <a:ext cx="2722372" cy="1323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25E11D-67EC-FCA9-F400-8BDBE46CFE9C}"/>
              </a:ext>
            </a:extLst>
          </p:cNvPr>
          <p:cNvSpPr txBox="1"/>
          <p:nvPr/>
        </p:nvSpPr>
        <p:spPr>
          <a:xfrm>
            <a:off x="5938685" y="4428106"/>
            <a:ext cx="2607995" cy="1323439"/>
          </a:xfrm>
          <a:prstGeom prst="rect">
            <a:avLst/>
          </a:prstGeom>
          <a:noFill/>
          <a:ln>
            <a:solidFill>
              <a:srgbClr val="011E4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r"/>
            <a:r>
              <a:rPr lang="en-US" sz="1600" b="0" i="1" u="none" strike="noStrike" baseline="0" dirty="0">
                <a:latin typeface="Franklin Gothic Book" panose="020B0503020102020204" pitchFamily="34" charset="0"/>
              </a:rPr>
              <a:t>In Thailand, there were reports of teenagers hallucinating and harming themselves after smoking cannabis. </a:t>
            </a:r>
            <a:endParaRPr lang="en-SG" sz="1400" i="1" dirty="0">
              <a:latin typeface="Franklin Gothic Book" panose="020B05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C06C1E-DAF8-E795-B1AA-5AF4B0C8F022}"/>
              </a:ext>
            </a:extLst>
          </p:cNvPr>
          <p:cNvSpPr txBox="1">
            <a:spLocks/>
          </p:cNvSpPr>
          <p:nvPr/>
        </p:nvSpPr>
        <p:spPr>
          <a:xfrm>
            <a:off x="838200" y="1837071"/>
            <a:ext cx="7783286" cy="48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The Need for our Zero-Tolerance Stance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CB08F-718C-E9EB-3397-6A84E4B59C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86" b="7597"/>
          <a:stretch/>
        </p:blipFill>
        <p:spPr>
          <a:xfrm>
            <a:off x="5870703" y="2658340"/>
            <a:ext cx="2655149" cy="15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66AB0574-6687-8CDB-EF66-12C667631CEA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91EE113-3B15-D502-4DDC-808C3BF7D5D1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C392368E-1A52-9F9F-A46F-377217B03F8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38615"/>
            <a:ext cx="8593476" cy="1325563"/>
          </a:xfrm>
        </p:spPr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HOW TO HELP THE PEOPLE AROUND YOU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557A2-3EF6-287C-B693-172C2EEE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6</a:t>
            </a:fld>
            <a:endParaRPr lang="en-SG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7B32AE-0152-8EA3-F220-9224375C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686"/>
            <a:ext cx="2532321" cy="221474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Teach </a:t>
            </a:r>
            <a:r>
              <a:rPr lang="en-US" sz="1800" b="1" u="sng" dirty="0">
                <a:highlight>
                  <a:srgbClr val="FFFF00"/>
                </a:highlight>
                <a:latin typeface="+mj-lt"/>
              </a:rPr>
              <a:t>R</a:t>
            </a:r>
            <a:r>
              <a:rPr lang="en-US" sz="1800" dirty="0">
                <a:latin typeface="+mj-lt"/>
              </a:rPr>
              <a:t>efusal skills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00C32B-3AA3-3594-2A5A-929AF3D09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55" y="2950606"/>
            <a:ext cx="1654270" cy="2450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1AADB1-6C90-CC67-BD48-30A1B3793A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7" t="3955" r="4437"/>
          <a:stretch/>
        </p:blipFill>
        <p:spPr>
          <a:xfrm>
            <a:off x="3297848" y="2967232"/>
            <a:ext cx="2798152" cy="2095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5D29CE-F0A1-B945-DEA3-C2850AAA1BF1}"/>
              </a:ext>
            </a:extLst>
          </p:cNvPr>
          <p:cNvSpPr txBox="1"/>
          <p:nvPr/>
        </p:nvSpPr>
        <p:spPr>
          <a:xfrm>
            <a:off x="6267377" y="2073427"/>
            <a:ext cx="2481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highlight>
                  <a:srgbClr val="FFFF00"/>
                </a:highlight>
                <a:latin typeface="+mj-lt"/>
              </a:rPr>
              <a:t>S</a:t>
            </a:r>
            <a:r>
              <a:rPr lang="en-US" sz="1800" dirty="0">
                <a:latin typeface="+mj-lt"/>
              </a:rPr>
              <a:t>tart a conversation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A067B7-7713-3B0A-EC83-81BB4D056B9B}"/>
              </a:ext>
            </a:extLst>
          </p:cNvPr>
          <p:cNvSpPr txBox="1"/>
          <p:nvPr/>
        </p:nvSpPr>
        <p:spPr>
          <a:xfrm>
            <a:off x="3244685" y="2354425"/>
            <a:ext cx="2617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Look out for </a:t>
            </a:r>
            <a:r>
              <a:rPr lang="en-US" sz="1800" b="1" u="sng" dirty="0">
                <a:highlight>
                  <a:srgbClr val="FFFF00"/>
                </a:highlight>
                <a:latin typeface="+mj-lt"/>
              </a:rPr>
              <a:t>I</a:t>
            </a:r>
            <a:r>
              <a:rPr lang="en-US" sz="1800" dirty="0">
                <a:latin typeface="+mj-lt"/>
              </a:rPr>
              <a:t>ndicators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07EAD4-831B-C9B8-E468-1CC3544A8CF6}"/>
              </a:ext>
            </a:extLst>
          </p:cNvPr>
          <p:cNvSpPr txBox="1"/>
          <p:nvPr/>
        </p:nvSpPr>
        <p:spPr>
          <a:xfrm>
            <a:off x="8983579" y="2304275"/>
            <a:ext cx="2822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highlight>
                  <a:srgbClr val="FFFF00"/>
                </a:highlight>
                <a:latin typeface="+mj-lt"/>
              </a:rPr>
              <a:t>E</a:t>
            </a:r>
            <a:r>
              <a:rPr lang="en-US" sz="1800" dirty="0">
                <a:latin typeface="+mj-lt"/>
              </a:rPr>
              <a:t>ngage </a:t>
            </a:r>
            <a:r>
              <a:rPr lang="en-US" dirty="0">
                <a:latin typeface="+mj-lt"/>
              </a:rPr>
              <a:t>people </a:t>
            </a:r>
            <a:r>
              <a:rPr lang="en-US" sz="1800" dirty="0">
                <a:latin typeface="+mj-lt"/>
              </a:rPr>
              <a:t>meaningfully</a:t>
            </a:r>
            <a:endParaRPr lang="en-SG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88137-46EA-A53B-949A-AED8405C9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761" y="2950564"/>
            <a:ext cx="2334131" cy="1634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27E158-C2D4-6556-EF84-0F7E88AA8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9716" y="2946338"/>
            <a:ext cx="2429302" cy="1684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D019D1-C2DF-825B-78C0-F790B2FF41B8}"/>
              </a:ext>
            </a:extLst>
          </p:cNvPr>
          <p:cNvSpPr txBox="1"/>
          <p:nvPr/>
        </p:nvSpPr>
        <p:spPr>
          <a:xfrm>
            <a:off x="6693288" y="4723617"/>
            <a:ext cx="1820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11E41"/>
                </a:solidFill>
                <a:latin typeface="+mj-lt"/>
              </a:rPr>
              <a:t>E.g. news stories, managing stress healthily</a:t>
            </a:r>
            <a:endParaRPr lang="en-SG" sz="1600" i="1" dirty="0">
              <a:solidFill>
                <a:srgbClr val="011E4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22CDD-82FB-4104-4FF2-78D0F9C9AFDE}"/>
              </a:ext>
            </a:extLst>
          </p:cNvPr>
          <p:cNvSpPr txBox="1"/>
          <p:nvPr/>
        </p:nvSpPr>
        <p:spPr>
          <a:xfrm>
            <a:off x="9275159" y="4689264"/>
            <a:ext cx="2101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11E41"/>
                </a:solidFill>
                <a:latin typeface="+mj-lt"/>
              </a:rPr>
              <a:t>E.g. healthy activities that involve one in a group setting positively </a:t>
            </a:r>
            <a:endParaRPr lang="en-SG" sz="1600" i="1" dirty="0">
              <a:solidFill>
                <a:srgbClr val="011E4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45A23-D05F-39A7-4DEF-9DC9F4C7FF2E}"/>
              </a:ext>
            </a:extLst>
          </p:cNvPr>
          <p:cNvSpPr txBox="1"/>
          <p:nvPr/>
        </p:nvSpPr>
        <p:spPr>
          <a:xfrm>
            <a:off x="1022171" y="5435056"/>
            <a:ext cx="1820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11E41"/>
                </a:solidFill>
                <a:latin typeface="+mj-lt"/>
              </a:rPr>
              <a:t>E.g. walking away, being firm and bold</a:t>
            </a:r>
            <a:endParaRPr lang="en-SG" sz="1600" i="1" dirty="0">
              <a:solidFill>
                <a:srgbClr val="011E41"/>
              </a:solidFill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C5035C-B74E-D003-80D4-81385C5B9FA6}"/>
              </a:ext>
            </a:extLst>
          </p:cNvPr>
          <p:cNvSpPr txBox="1">
            <a:spLocks/>
          </p:cNvSpPr>
          <p:nvPr/>
        </p:nvSpPr>
        <p:spPr>
          <a:xfrm>
            <a:off x="805281" y="1580681"/>
            <a:ext cx="7783286" cy="48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U</a:t>
            </a:r>
            <a:r>
              <a:rPr lang="en-SG" sz="2800" dirty="0">
                <a:solidFill>
                  <a:srgbClr val="011E41"/>
                </a:solidFill>
                <a:latin typeface="Franklin Gothic Book" panose="020B0503020102020204" pitchFamily="34" charset="0"/>
              </a:rPr>
              <a:t>sing the R.I.S.E model</a:t>
            </a:r>
          </a:p>
        </p:txBody>
      </p:sp>
    </p:spTree>
    <p:extLst>
      <p:ext uri="{BB962C8B-B14F-4D97-AF65-F5344CB8AC3E}">
        <p14:creationId xmlns:p14="http://schemas.microsoft.com/office/powerpoint/2010/main" val="376345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5CF105EF-AAAC-BBE8-3EBF-347189813B7C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95F8567-F5E5-1D89-0633-3172675054BE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35410A04-F1ED-0DCF-5598-370AE7A4C2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H</a:t>
            </a:r>
            <a:r>
              <a:rPr lang="en-SG" dirty="0">
                <a:latin typeface="Franklin Gothic Medium" panose="020B0603020102020204" pitchFamily="34" charset="0"/>
              </a:rPr>
              <a:t>OW TO HELP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7C5E0B1-1F98-0815-056C-AA88C5D5354B}"/>
              </a:ext>
            </a:extLst>
          </p:cNvPr>
          <p:cNvSpPr txBox="1"/>
          <p:nvPr/>
        </p:nvSpPr>
        <p:spPr>
          <a:xfrm>
            <a:off x="931968" y="2171912"/>
            <a:ext cx="4898218" cy="92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5"/>
              </a:lnSpc>
            </a:pPr>
            <a:r>
              <a:rPr lang="en-US" b="1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you…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Suspect someone is involved in drug activities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someone abusing drugs 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34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 across suspected drug items</a:t>
            </a:r>
            <a:endParaRPr lang="en-US" dirty="0">
              <a:solidFill>
                <a:srgbClr val="30BEB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B5FF1B5B-F23E-E0D3-5BFB-0332B2E7A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01154" y="3185844"/>
            <a:ext cx="935304" cy="1138877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F92C49B-1C00-48BF-DC64-9C2AD368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7</a:t>
            </a:fld>
            <a:endParaRPr lang="en-SG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E9F5642-A824-FC1E-55F9-5B11173D3A13}"/>
              </a:ext>
            </a:extLst>
          </p:cNvPr>
          <p:cNvSpPr txBox="1"/>
          <p:nvPr/>
        </p:nvSpPr>
        <p:spPr>
          <a:xfrm>
            <a:off x="6283044" y="2140026"/>
            <a:ext cx="4898218" cy="1157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5"/>
              </a:lnSpc>
            </a:pPr>
            <a:r>
              <a:rPr lang="en-US" b="1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should…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 interacting with that individual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Refrain from handling the items any further</a:t>
            </a:r>
          </a:p>
          <a:p>
            <a:pPr marL="285750" indent="-285750" algn="just">
              <a:lnSpc>
                <a:spcPts val="1845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1E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Contact CNB at 1800-325-6666. In case of any immediate danger, call the Police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63D39D-61D5-9387-A741-18D2FDE172C3}"/>
              </a:ext>
            </a:extLst>
          </p:cNvPr>
          <p:cNvGrpSpPr/>
          <p:nvPr/>
        </p:nvGrpSpPr>
        <p:grpSpPr>
          <a:xfrm>
            <a:off x="931968" y="3945762"/>
            <a:ext cx="9620105" cy="1753226"/>
            <a:chOff x="931968" y="3796271"/>
            <a:chExt cx="9620105" cy="17532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7A460AA-7210-0E39-04FF-5EFC90B87DB5}"/>
                </a:ext>
              </a:extLst>
            </p:cNvPr>
            <p:cNvGrpSpPr/>
            <p:nvPr/>
          </p:nvGrpSpPr>
          <p:grpSpPr>
            <a:xfrm>
              <a:off x="931968" y="4125180"/>
              <a:ext cx="4721886" cy="570498"/>
              <a:chOff x="931968" y="4125180"/>
              <a:chExt cx="4721886" cy="570498"/>
            </a:xfrm>
          </p:grpSpPr>
          <p:pic>
            <p:nvPicPr>
              <p:cNvPr id="15" name="Picture 27">
                <a:extLst>
                  <a:ext uri="{FF2B5EF4-FFF2-40B4-BE49-F238E27FC236}">
                    <a16:creationId xmlns:a16="http://schemas.microsoft.com/office/drawing/2014/main" id="{F91F27BC-F699-8BCA-B207-806B236ED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1968" y="4125180"/>
                <a:ext cx="4721886" cy="570498"/>
              </a:xfrm>
              <a:prstGeom prst="rect">
                <a:avLst/>
              </a:prstGeom>
            </p:spPr>
          </p:pic>
          <p:pic>
            <p:nvPicPr>
              <p:cNvPr id="17" name="Picture 29">
                <a:extLst>
                  <a:ext uri="{FF2B5EF4-FFF2-40B4-BE49-F238E27FC236}">
                    <a16:creationId xmlns:a16="http://schemas.microsoft.com/office/drawing/2014/main" id="{788C2171-F8AD-3BD6-6CF0-0B890161D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22851" y="4197730"/>
                <a:ext cx="494509" cy="432831"/>
              </a:xfrm>
              <a:prstGeom prst="rect">
                <a:avLst/>
              </a:prstGeom>
            </p:spPr>
          </p:pic>
          <p:sp>
            <p:nvSpPr>
              <p:cNvPr id="18" name="TextBox 30">
                <a:extLst>
                  <a:ext uri="{FF2B5EF4-FFF2-40B4-BE49-F238E27FC236}">
                    <a16:creationId xmlns:a16="http://schemas.microsoft.com/office/drawing/2014/main" id="{978906AD-6373-8820-C90A-96E7D60FC64C}"/>
                  </a:ext>
                </a:extLst>
              </p:cNvPr>
              <p:cNvSpPr txBox="1"/>
              <p:nvPr/>
            </p:nvSpPr>
            <p:spPr>
              <a:xfrm>
                <a:off x="1585214" y="4201443"/>
                <a:ext cx="2736459" cy="4492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715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Central Narcotics Bureau</a:t>
                </a:r>
              </a:p>
              <a:p>
                <a:pPr algn="just">
                  <a:lnSpc>
                    <a:spcPts val="1715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1800-325-6666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CAB5F0-DD50-1065-6229-DCF3A2E3B75E}"/>
                </a:ext>
              </a:extLst>
            </p:cNvPr>
            <p:cNvGrpSpPr/>
            <p:nvPr/>
          </p:nvGrpSpPr>
          <p:grpSpPr>
            <a:xfrm>
              <a:off x="5830186" y="4145475"/>
              <a:ext cx="4721887" cy="565059"/>
              <a:chOff x="5884899" y="4104457"/>
              <a:chExt cx="4721887" cy="565059"/>
            </a:xfrm>
          </p:grpSpPr>
          <p:pic>
            <p:nvPicPr>
              <p:cNvPr id="16" name="Picture 28">
                <a:extLst>
                  <a:ext uri="{FF2B5EF4-FFF2-40B4-BE49-F238E27FC236}">
                    <a16:creationId xmlns:a16="http://schemas.microsoft.com/office/drawing/2014/main" id="{E6570252-8C47-4270-82F8-AB98878BF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r="43003"/>
              <a:stretch>
                <a:fillRect/>
              </a:stretch>
            </p:blipFill>
            <p:spPr>
              <a:xfrm>
                <a:off x="5884899" y="4104457"/>
                <a:ext cx="4721887" cy="565059"/>
              </a:xfrm>
              <a:prstGeom prst="rect">
                <a:avLst/>
              </a:prstGeom>
            </p:spPr>
          </p:pic>
          <p:sp>
            <p:nvSpPr>
              <p:cNvPr id="19" name="TextBox 31">
                <a:extLst>
                  <a:ext uri="{FF2B5EF4-FFF2-40B4-BE49-F238E27FC236}">
                    <a16:creationId xmlns:a16="http://schemas.microsoft.com/office/drawing/2014/main" id="{4C384664-985C-4628-66C7-D804E0175663}"/>
                  </a:ext>
                </a:extLst>
              </p:cNvPr>
              <p:cNvSpPr txBox="1"/>
              <p:nvPr/>
            </p:nvSpPr>
            <p:spPr>
              <a:xfrm>
                <a:off x="6032826" y="4214761"/>
                <a:ext cx="4463350" cy="3503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311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Those who wish to </a:t>
                </a:r>
                <a:r>
                  <a:rPr lang="en-US" b="1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report cases of suspected drug abuse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2AEFF8A-A445-9BF7-F44F-1725D95EC773}"/>
                </a:ext>
              </a:extLst>
            </p:cNvPr>
            <p:cNvGrpSpPr/>
            <p:nvPr/>
          </p:nvGrpSpPr>
          <p:grpSpPr>
            <a:xfrm>
              <a:off x="932051" y="4921929"/>
              <a:ext cx="4772401" cy="627568"/>
              <a:chOff x="931967" y="5263521"/>
              <a:chExt cx="4772401" cy="627568"/>
            </a:xfrm>
          </p:grpSpPr>
          <p:pic>
            <p:nvPicPr>
              <p:cNvPr id="22" name="Picture 33">
                <a:extLst>
                  <a:ext uri="{FF2B5EF4-FFF2-40B4-BE49-F238E27FC236}">
                    <a16:creationId xmlns:a16="http://schemas.microsoft.com/office/drawing/2014/main" id="{1AC2ADD7-6889-5593-5B0E-50961ABA8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31967" y="5263521"/>
                <a:ext cx="4721887" cy="606120"/>
              </a:xfrm>
              <a:prstGeom prst="rect">
                <a:avLst/>
              </a:prstGeom>
            </p:spPr>
          </p:pic>
          <p:pic>
            <p:nvPicPr>
              <p:cNvPr id="28" name="Picture 37">
                <a:extLst>
                  <a:ext uri="{FF2B5EF4-FFF2-40B4-BE49-F238E27FC236}">
                    <a16:creationId xmlns:a16="http://schemas.microsoft.com/office/drawing/2014/main" id="{E0D4D5D8-3135-BA9A-6995-35F6BB6AA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22851" y="5287267"/>
                <a:ext cx="461335" cy="435143"/>
              </a:xfrm>
              <a:prstGeom prst="rect">
                <a:avLst/>
              </a:prstGeom>
            </p:spPr>
          </p:pic>
          <p:sp>
            <p:nvSpPr>
              <p:cNvPr id="29" name="TextBox 38">
                <a:extLst>
                  <a:ext uri="{FF2B5EF4-FFF2-40B4-BE49-F238E27FC236}">
                    <a16:creationId xmlns:a16="http://schemas.microsoft.com/office/drawing/2014/main" id="{70400B95-0B6B-314B-5F5D-18AB50F89470}"/>
                  </a:ext>
                </a:extLst>
              </p:cNvPr>
              <p:cNvSpPr txBox="1"/>
              <p:nvPr/>
            </p:nvSpPr>
            <p:spPr>
              <a:xfrm>
                <a:off x="1591899" y="5297978"/>
                <a:ext cx="4112469" cy="59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1712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Singapore Anti-Narcotics Association </a:t>
                </a:r>
              </a:p>
              <a:p>
                <a:pPr algn="just">
                  <a:lnSpc>
                    <a:spcPts val="1443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https://talk2sana.com/tools-for-change/live-chat/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8C90E60-9676-BC7F-6B31-4ABF7117DD29}"/>
                </a:ext>
              </a:extLst>
            </p:cNvPr>
            <p:cNvGrpSpPr/>
            <p:nvPr/>
          </p:nvGrpSpPr>
          <p:grpSpPr>
            <a:xfrm>
              <a:off x="5830186" y="4907465"/>
              <a:ext cx="4705806" cy="641635"/>
              <a:chOff x="6086023" y="4904054"/>
              <a:chExt cx="4705806" cy="686174"/>
            </a:xfrm>
          </p:grpSpPr>
          <p:pic>
            <p:nvPicPr>
              <p:cNvPr id="25" name="Picture 34">
                <a:extLst>
                  <a:ext uri="{FF2B5EF4-FFF2-40B4-BE49-F238E27FC236}">
                    <a16:creationId xmlns:a16="http://schemas.microsoft.com/office/drawing/2014/main" id="{6CCA855B-15B4-1013-2EDD-DCB0A9808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r="43003"/>
              <a:stretch>
                <a:fillRect/>
              </a:stretch>
            </p:blipFill>
            <p:spPr>
              <a:xfrm>
                <a:off x="6086023" y="4904054"/>
                <a:ext cx="4705806" cy="686174"/>
              </a:xfrm>
              <a:prstGeom prst="rect">
                <a:avLst/>
              </a:prstGeom>
            </p:spPr>
          </p:pic>
          <p:sp>
            <p:nvSpPr>
              <p:cNvPr id="30" name="TextBox 39">
                <a:extLst>
                  <a:ext uri="{FF2B5EF4-FFF2-40B4-BE49-F238E27FC236}">
                    <a16:creationId xmlns:a16="http://schemas.microsoft.com/office/drawing/2014/main" id="{A4B7CF46-A41C-5B10-3AC5-FD7D569EB9F1}"/>
                  </a:ext>
                </a:extLst>
              </p:cNvPr>
              <p:cNvSpPr txBox="1"/>
              <p:nvPr/>
            </p:nvSpPr>
            <p:spPr>
              <a:xfrm>
                <a:off x="6187051" y="4998363"/>
                <a:ext cx="4503750" cy="48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174"/>
                  </a:lnSpc>
                </a:pP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Those who wish to </a:t>
                </a:r>
                <a:r>
                  <a:rPr lang="en-US" b="1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talk to para-counsellors </a:t>
                </a:r>
                <a:r>
                  <a:rPr lang="en-US" dirty="0">
                    <a:solidFill>
                      <a:srgbClr val="25343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about drug-related issues that you or someone close to you might be facing</a:t>
                </a:r>
              </a:p>
            </p:txBody>
          </p:sp>
        </p:grpSp>
        <p:sp>
          <p:nvSpPr>
            <p:cNvPr id="31" name="TextBox 53">
              <a:extLst>
                <a:ext uri="{FF2B5EF4-FFF2-40B4-BE49-F238E27FC236}">
                  <a16:creationId xmlns:a16="http://schemas.microsoft.com/office/drawing/2014/main" id="{3A6D2A58-50B8-19A7-31E4-87FF7A4469BD}"/>
                </a:ext>
              </a:extLst>
            </p:cNvPr>
            <p:cNvSpPr txBox="1"/>
            <p:nvPr/>
          </p:nvSpPr>
          <p:spPr>
            <a:xfrm>
              <a:off x="5905925" y="3806248"/>
              <a:ext cx="2543277" cy="238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31"/>
                </a:lnSpc>
              </a:pPr>
              <a:r>
                <a:rPr lang="en-US" sz="2400" dirty="0">
                  <a:solidFill>
                    <a:srgbClr val="011E41"/>
                  </a:solidFill>
                  <a:latin typeface="Libre Franklin Black Bold"/>
                </a:rPr>
                <a:t>FOR WHO?</a:t>
              </a:r>
            </a:p>
          </p:txBody>
        </p:sp>
        <p:sp>
          <p:nvSpPr>
            <p:cNvPr id="32" name="TextBox 54">
              <a:extLst>
                <a:ext uri="{FF2B5EF4-FFF2-40B4-BE49-F238E27FC236}">
                  <a16:creationId xmlns:a16="http://schemas.microsoft.com/office/drawing/2014/main" id="{0CA7A6A9-E943-02E9-E14C-543CBF9A3BD4}"/>
                </a:ext>
              </a:extLst>
            </p:cNvPr>
            <p:cNvSpPr txBox="1"/>
            <p:nvPr/>
          </p:nvSpPr>
          <p:spPr>
            <a:xfrm>
              <a:off x="1029500" y="3796271"/>
              <a:ext cx="2295401" cy="23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31"/>
                </a:lnSpc>
              </a:pPr>
              <a:r>
                <a:rPr lang="en-US" sz="2400" dirty="0">
                  <a:solidFill>
                    <a:srgbClr val="011E41"/>
                  </a:solidFill>
                  <a:latin typeface="Libre Franklin Black Bold"/>
                </a:rPr>
                <a:t>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65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FD7E5BD-20AB-642D-EF78-55ADE9BD5D97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95582A5-F35F-7EAD-A203-FCA5D637DD4B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05F2A3E-88FD-6EBF-6D40-00C34B3D6D6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MAKING A REPORT TO CNB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A79B44D-D6D8-261A-96E4-7C05CDE4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001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What happens if you report a family/friend?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will be asked to provide some details so that officers can assess the case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CNB will make an informed assessment and take early intervention and appropriate measures to assist you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SG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What happens after your family/friend is arrested?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person will be brought back to CNB or the police station for investigation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If suspected to be a drug abuser, he/she will be subjected to an Instant Urine </a:t>
            </a:r>
            <a:r>
              <a:rPr lang="en-SG" sz="1600">
                <a:latin typeface="Calibri Light" panose="020F0302020204030204" pitchFamily="34" charset="0"/>
                <a:cs typeface="Calibri Light" panose="020F0302020204030204" pitchFamily="34" charset="0"/>
              </a:rPr>
              <a:t>Test or </a:t>
            </a:r>
            <a:r>
              <a:rPr lang="en-S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hair test and interview by a CNB officer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C7171E8-AF1E-54FF-5CDA-1A1F98BD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8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32B95-A600-4810-E9B4-9FC5516CE7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04"/>
          <a:stretch/>
        </p:blipFill>
        <p:spPr>
          <a:xfrm>
            <a:off x="8424808" y="1763419"/>
            <a:ext cx="1689358" cy="2046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B981DC-17B2-BA2D-9B6F-D4A9690AE7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3"/>
          <a:stretch/>
        </p:blipFill>
        <p:spPr>
          <a:xfrm>
            <a:off x="8421891" y="4155940"/>
            <a:ext cx="1692275" cy="14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7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>
            <a:extLst>
              <a:ext uri="{FF2B5EF4-FFF2-40B4-BE49-F238E27FC236}">
                <a16:creationId xmlns:a16="http://schemas.microsoft.com/office/drawing/2014/main" id="{22B53354-9FB0-DAC1-13BA-E687041E52F4}"/>
              </a:ext>
            </a:extLst>
          </p:cNvPr>
          <p:cNvGrpSpPr/>
          <p:nvPr/>
        </p:nvGrpSpPr>
        <p:grpSpPr>
          <a:xfrm>
            <a:off x="0" y="6429081"/>
            <a:ext cx="12192000" cy="434006"/>
            <a:chOff x="0" y="0"/>
            <a:chExt cx="3705002" cy="26444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E7A11D-6400-00C4-83C7-69DFDE05EBD6}"/>
                </a:ext>
              </a:extLst>
            </p:cNvPr>
            <p:cNvSpPr/>
            <p:nvPr/>
          </p:nvSpPr>
          <p:spPr>
            <a:xfrm>
              <a:off x="0" y="0"/>
              <a:ext cx="3705002" cy="264446"/>
            </a:xfrm>
            <a:custGeom>
              <a:avLst/>
              <a:gdLst/>
              <a:ahLst/>
              <a:cxnLst/>
              <a:rect l="l" t="t" r="r" b="b"/>
              <a:pathLst>
                <a:path w="3705002" h="264446">
                  <a:moveTo>
                    <a:pt x="0" y="0"/>
                  </a:moveTo>
                  <a:lnTo>
                    <a:pt x="3705002" y="0"/>
                  </a:lnTo>
                  <a:lnTo>
                    <a:pt x="3705002" y="264446"/>
                  </a:lnTo>
                  <a:lnTo>
                    <a:pt x="0" y="264446"/>
                  </a:lnTo>
                  <a:close/>
                </a:path>
              </a:pathLst>
            </a:custGeom>
            <a:solidFill>
              <a:srgbClr val="253439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3FFA224C-108C-57E2-E479-10444E6A08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8F5C70-05F0-6975-346B-23792823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Franklin Gothic Medium" panose="020B0603020102020204" pitchFamily="34" charset="0"/>
              </a:rPr>
              <a:t>PATHWAYS OF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FBD3C-07B3-C3F8-B53A-4F276DC72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7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Drug abusers may be placed on the Drug Supervision Scheme or admitted to the Drug Rehabilitation Centre (DRC) for treatment and rehabilitation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S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pathways of recovery depend on the abusers’ assessed risk of reoffending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A670BC2-C82B-6F74-F791-E64B9170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0351641" y="-1249443"/>
            <a:ext cx="2909455" cy="323722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5C22CC-A166-DD6B-EDE3-001A291E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3B5-49C0-48EE-87F6-742257CCDE1D}" type="slidenum">
              <a:rPr lang="en-SG" smtClean="0"/>
              <a:t>9</a:t>
            </a:fld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C7C968-321C-98ED-886B-EA395259E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088" y="2693860"/>
            <a:ext cx="6417978" cy="35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1006</Words>
  <Application>Microsoft Office PowerPoint</Application>
  <PresentationFormat>Widescreen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Medium</vt:lpstr>
      <vt:lpstr>Inter-Regular</vt:lpstr>
      <vt:lpstr>Libre Franklin Black Bold</vt:lpstr>
      <vt:lpstr>Modern Love Grunge</vt:lpstr>
      <vt:lpstr>Office Theme</vt:lpstr>
      <vt:lpstr>Preventive Drug Education</vt:lpstr>
      <vt:lpstr>SINGAPORE’S DRUG POLICY</vt:lpstr>
      <vt:lpstr>THE DRUG SITUATION IN SINGAPORE</vt:lpstr>
      <vt:lpstr>SINGAPORE’S DRUG LAWS</vt:lpstr>
      <vt:lpstr>WHAT IF SINGAPORE LEGALISES DRUGS?</vt:lpstr>
      <vt:lpstr>HOW TO HELP THE PEOPLE AROUND YOU</vt:lpstr>
      <vt:lpstr>HOW TO HELP</vt:lpstr>
      <vt:lpstr>MAKING A REPORT TO CNB</vt:lpstr>
      <vt:lpstr>PATHWAYS OF RECOVERY</vt:lpstr>
      <vt:lpstr>PATHWAYS OF RECOVERY</vt:lpstr>
      <vt:lpstr>COMMONLY ABUSED DRUGS  AND THEIR EFFECTS</vt:lpstr>
      <vt:lpstr>RESOURCES</vt:lpstr>
      <vt:lpstr>RESOURCES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Drug Education</dc:title>
  <dc:creator>Hazel CHUA (CNB)</dc:creator>
  <cp:lastModifiedBy>Yan Zheng TAN (CNB)</cp:lastModifiedBy>
  <cp:revision>32</cp:revision>
  <dcterms:created xsi:type="dcterms:W3CDTF">2022-11-25T09:29:35Z</dcterms:created>
  <dcterms:modified xsi:type="dcterms:W3CDTF">2024-01-18T01:16:43Z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803508-8490-4252-b331-d9b72689e942_Enabled">
    <vt:lpwstr>true</vt:lpwstr>
  </property>
  <property fmtid="{D5CDD505-2E9C-101B-9397-08002B2CF9AE}" pid="3" name="MSIP_Label_54803508-8490-4252-b331-d9b72689e942_SetDate">
    <vt:lpwstr>2022-11-25T11:12:38Z</vt:lpwstr>
  </property>
  <property fmtid="{D5CDD505-2E9C-101B-9397-08002B2CF9AE}" pid="4" name="MSIP_Label_54803508-8490-4252-b331-d9b72689e942_Method">
    <vt:lpwstr>Privileged</vt:lpwstr>
  </property>
  <property fmtid="{D5CDD505-2E9C-101B-9397-08002B2CF9AE}" pid="5" name="MSIP_Label_54803508-8490-4252-b331-d9b72689e942_Name">
    <vt:lpwstr>Non Sensitive_0</vt:lpwstr>
  </property>
  <property fmtid="{D5CDD505-2E9C-101B-9397-08002B2CF9AE}" pid="6" name="MSIP_Label_54803508-8490-4252-b331-d9b72689e942_SiteId">
    <vt:lpwstr>0b11c524-9a1c-4e1b-84cb-6336aefc2243</vt:lpwstr>
  </property>
  <property fmtid="{D5CDD505-2E9C-101B-9397-08002B2CF9AE}" pid="7" name="MSIP_Label_54803508-8490-4252-b331-d9b72689e942_ActionId">
    <vt:lpwstr>2da2a57e-a0d3-4586-9a9b-cb722dc2659c</vt:lpwstr>
  </property>
  <property fmtid="{D5CDD505-2E9C-101B-9397-08002B2CF9AE}" pid="8" name="MSIP_Label_54803508-8490-4252-b331-d9b72689e942_ContentBits">
    <vt:lpwstr>0</vt:lpwstr>
  </property>
</Properties>
</file>